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23" r:id="rId4"/>
    <p:sldMasterId id="2147483648" r:id="rId5"/>
  </p:sldMasterIdLst>
  <p:notesMasterIdLst>
    <p:notesMasterId r:id="rId29"/>
  </p:notesMasterIdLst>
  <p:handoutMasterIdLst>
    <p:handoutMasterId r:id="rId30"/>
  </p:handoutMasterIdLst>
  <p:sldIdLst>
    <p:sldId id="256" r:id="rId6"/>
    <p:sldId id="335" r:id="rId7"/>
    <p:sldId id="321" r:id="rId8"/>
    <p:sldId id="322" r:id="rId9"/>
    <p:sldId id="330" r:id="rId10"/>
    <p:sldId id="336" r:id="rId11"/>
    <p:sldId id="339" r:id="rId12"/>
    <p:sldId id="345" r:id="rId13"/>
    <p:sldId id="341" r:id="rId14"/>
    <p:sldId id="337" r:id="rId15"/>
    <p:sldId id="343" r:id="rId16"/>
    <p:sldId id="296" r:id="rId17"/>
    <p:sldId id="293" r:id="rId18"/>
    <p:sldId id="278" r:id="rId19"/>
    <p:sldId id="310" r:id="rId20"/>
    <p:sldId id="313" r:id="rId21"/>
    <p:sldId id="316" r:id="rId22"/>
    <p:sldId id="317" r:id="rId23"/>
    <p:sldId id="318" r:id="rId24"/>
    <p:sldId id="319" r:id="rId25"/>
    <p:sldId id="338" r:id="rId26"/>
    <p:sldId id="340" r:id="rId27"/>
    <p:sldId id="3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66DCB-9AEC-1A2E-5CD2-381326EBA36C}" v="1" dt="2023-10-02T12:46:28.023"/>
    <p1510:client id="{F015A5A0-C399-49B0-A7E3-BCC8793EF0ED}" v="15" dt="2023-10-02T13:46:38.458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575" autoAdjust="0"/>
  </p:normalViewPr>
  <p:slideViewPr>
    <p:cSldViewPr snapToGrid="0">
      <p:cViewPr varScale="1">
        <p:scale>
          <a:sx n="37" d="100"/>
          <a:sy n="37" d="100"/>
        </p:scale>
        <p:origin x="14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38F12-4191-4437-8E81-D5E9BDC9C7D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29C173-2C47-4969-A638-27200F1BE5AF}">
      <dgm:prSet/>
      <dgm:spPr/>
      <dgm:t>
        <a:bodyPr/>
        <a:lstStyle/>
        <a:p>
          <a:r>
            <a:rPr lang="en-GB" dirty="0"/>
            <a:t>Create and publish </a:t>
          </a:r>
          <a:r>
            <a:rPr lang="en-GB" b="1" dirty="0">
              <a:solidFill>
                <a:schemeClr val="accent2">
                  <a:lumMod val="60000"/>
                  <a:lumOff val="40000"/>
                </a:schemeClr>
              </a:solidFill>
            </a:rPr>
            <a:t>Mission Statement</a:t>
          </a:r>
          <a:endParaRPr lang="en-US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38F2AC1B-24D6-4964-B13C-50AFA38E7BEE}" type="parTrans" cxnId="{DCF079DE-49DB-4FCF-A330-399EE34C3AD5}">
      <dgm:prSet/>
      <dgm:spPr/>
      <dgm:t>
        <a:bodyPr/>
        <a:lstStyle/>
        <a:p>
          <a:endParaRPr lang="en-US"/>
        </a:p>
      </dgm:t>
    </dgm:pt>
    <dgm:pt modelId="{FD1EB4E0-8905-4880-8369-0FB20908B452}" type="sibTrans" cxnId="{DCF079DE-49DB-4FCF-A330-399EE34C3AD5}">
      <dgm:prSet/>
      <dgm:spPr/>
      <dgm:t>
        <a:bodyPr/>
        <a:lstStyle/>
        <a:p>
          <a:endParaRPr lang="en-US"/>
        </a:p>
      </dgm:t>
    </dgm:pt>
    <dgm:pt modelId="{20E625BB-03D6-40CB-B134-26187C6E8236}">
      <dgm:prSet/>
      <dgm:spPr/>
      <dgm:t>
        <a:bodyPr/>
        <a:lstStyle/>
        <a:p>
          <a:r>
            <a:rPr lang="en-GB" dirty="0"/>
            <a:t>Create and publish </a:t>
          </a:r>
          <a:r>
            <a:rPr lang="en-GB" b="1" dirty="0">
              <a:solidFill>
                <a:schemeClr val="accent2">
                  <a:lumMod val="60000"/>
                  <a:lumOff val="40000"/>
                </a:schemeClr>
              </a:solidFill>
            </a:rPr>
            <a:t>Sustainability Policy</a:t>
          </a:r>
          <a:endParaRPr lang="en-US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E610365B-16F2-4BE0-B46E-9E4EEB87C29A}" type="parTrans" cxnId="{85EEE9DA-16A6-4366-8B90-0FDAF69D3E6A}">
      <dgm:prSet/>
      <dgm:spPr/>
      <dgm:t>
        <a:bodyPr/>
        <a:lstStyle/>
        <a:p>
          <a:endParaRPr lang="en-US"/>
        </a:p>
      </dgm:t>
    </dgm:pt>
    <dgm:pt modelId="{6EA71059-7402-42F2-AF61-C4ADC8790CB4}" type="sibTrans" cxnId="{85EEE9DA-16A6-4366-8B90-0FDAF69D3E6A}">
      <dgm:prSet/>
      <dgm:spPr/>
      <dgm:t>
        <a:bodyPr/>
        <a:lstStyle/>
        <a:p>
          <a:endParaRPr lang="en-US"/>
        </a:p>
      </dgm:t>
    </dgm:pt>
    <dgm:pt modelId="{43CAFE78-5546-4B08-AD4D-ECBD833945EE}">
      <dgm:prSet/>
      <dgm:spPr/>
      <dgm:t>
        <a:bodyPr/>
        <a:lstStyle/>
        <a:p>
          <a:r>
            <a:rPr lang="en-GB" b="1" dirty="0">
              <a:solidFill>
                <a:schemeClr val="accent2">
                  <a:lumMod val="60000"/>
                  <a:lumOff val="40000"/>
                </a:schemeClr>
              </a:solidFill>
            </a:rPr>
            <a:t>Audit</a:t>
          </a:r>
          <a:r>
            <a:rPr lang="en-GB" dirty="0"/>
            <a:t> Policies</a:t>
          </a:r>
          <a:br>
            <a:rPr lang="en-GB" dirty="0"/>
          </a:br>
          <a:r>
            <a:rPr lang="en-GB" b="1" dirty="0">
              <a:solidFill>
                <a:schemeClr val="accent2">
                  <a:lumMod val="60000"/>
                  <a:lumOff val="40000"/>
                </a:schemeClr>
              </a:solidFill>
            </a:rPr>
            <a:t>&amp;</a:t>
          </a:r>
          <a:r>
            <a:rPr lang="en-GB" dirty="0"/>
            <a:t> </a:t>
          </a:r>
          <a:r>
            <a:rPr lang="en-GB" b="1" dirty="0">
              <a:solidFill>
                <a:schemeClr val="accent2">
                  <a:lumMod val="60000"/>
                  <a:lumOff val="40000"/>
                </a:schemeClr>
              </a:solidFill>
            </a:rPr>
            <a:t>Embed</a:t>
          </a:r>
          <a:r>
            <a:rPr lang="en-GB" dirty="0"/>
            <a:t> into everyday Functions</a:t>
          </a:r>
          <a:endParaRPr lang="en-US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D9C6C011-8926-4651-BA16-3DB84A26A5BE}" type="parTrans" cxnId="{1E18BB8C-5B57-4BC0-8815-DA2CD7D85808}">
      <dgm:prSet/>
      <dgm:spPr/>
      <dgm:t>
        <a:bodyPr/>
        <a:lstStyle/>
        <a:p>
          <a:endParaRPr lang="en-US"/>
        </a:p>
      </dgm:t>
    </dgm:pt>
    <dgm:pt modelId="{DEA84B77-AF16-4A71-ACC5-D11774CD78B3}" type="sibTrans" cxnId="{1E18BB8C-5B57-4BC0-8815-DA2CD7D85808}">
      <dgm:prSet/>
      <dgm:spPr/>
      <dgm:t>
        <a:bodyPr/>
        <a:lstStyle/>
        <a:p>
          <a:endParaRPr lang="en-US"/>
        </a:p>
      </dgm:t>
    </dgm:pt>
    <dgm:pt modelId="{769E1522-F993-4C3B-B90C-90E1C33CABC8}">
      <dgm:prSet/>
      <dgm:spPr/>
      <dgm:t>
        <a:bodyPr/>
        <a:lstStyle/>
        <a:p>
          <a:r>
            <a:rPr lang="en-GB"/>
            <a:t>Establish five </a:t>
          </a:r>
          <a:r>
            <a:rPr lang="en-GB" b="1">
              <a:solidFill>
                <a:schemeClr val="accent2">
                  <a:lumMod val="60000"/>
                  <a:lumOff val="40000"/>
                </a:schemeClr>
              </a:solidFill>
            </a:rPr>
            <a:t>Sustainability Pillars </a:t>
          </a:r>
          <a:endParaRPr lang="en-GB"/>
        </a:p>
      </dgm:t>
    </dgm:pt>
    <dgm:pt modelId="{F862FEF8-FA1F-4686-A95F-389DAF33949D}" type="parTrans" cxnId="{675168A8-DC4E-4A2B-927A-A3AC9C07FBED}">
      <dgm:prSet/>
      <dgm:spPr/>
      <dgm:t>
        <a:bodyPr/>
        <a:lstStyle/>
        <a:p>
          <a:endParaRPr lang="en-GB"/>
        </a:p>
      </dgm:t>
    </dgm:pt>
    <dgm:pt modelId="{FB5A473F-209F-4C5A-8838-96B0C24BDDF7}" type="sibTrans" cxnId="{675168A8-DC4E-4A2B-927A-A3AC9C07FBED}">
      <dgm:prSet/>
      <dgm:spPr/>
      <dgm:t>
        <a:bodyPr/>
        <a:lstStyle/>
        <a:p>
          <a:endParaRPr lang="en-GB"/>
        </a:p>
      </dgm:t>
    </dgm:pt>
    <dgm:pt modelId="{4CE3E230-026D-42E1-A8F3-928C85E463AD}" type="pres">
      <dgm:prSet presAssocID="{FBC38F12-4191-4437-8E81-D5E9BDC9C7DA}" presName="Name0" presStyleCnt="0">
        <dgm:presLayoutVars>
          <dgm:dir/>
          <dgm:resizeHandles val="exact"/>
        </dgm:presLayoutVars>
      </dgm:prSet>
      <dgm:spPr/>
    </dgm:pt>
    <dgm:pt modelId="{B41A34CE-ADEF-47DB-A728-F33FD83703C8}" type="pres">
      <dgm:prSet presAssocID="{BE29C173-2C47-4969-A638-27200F1BE5AF}" presName="node" presStyleLbl="node1" presStyleIdx="0" presStyleCnt="4">
        <dgm:presLayoutVars>
          <dgm:bulletEnabled val="1"/>
        </dgm:presLayoutVars>
      </dgm:prSet>
      <dgm:spPr/>
    </dgm:pt>
    <dgm:pt modelId="{B7961E98-FE98-4303-80AF-B51862844437}" type="pres">
      <dgm:prSet presAssocID="{FD1EB4E0-8905-4880-8369-0FB20908B452}" presName="sibTrans" presStyleLbl="sibTrans1D1" presStyleIdx="0" presStyleCnt="3"/>
      <dgm:spPr/>
    </dgm:pt>
    <dgm:pt modelId="{5A56F85D-6864-4D70-ABF9-99628CE29988}" type="pres">
      <dgm:prSet presAssocID="{FD1EB4E0-8905-4880-8369-0FB20908B452}" presName="connectorText" presStyleLbl="sibTrans1D1" presStyleIdx="0" presStyleCnt="3"/>
      <dgm:spPr/>
    </dgm:pt>
    <dgm:pt modelId="{076AC07E-1282-412E-8CA0-E5BC6FF73CFB}" type="pres">
      <dgm:prSet presAssocID="{20E625BB-03D6-40CB-B134-26187C6E8236}" presName="node" presStyleLbl="node1" presStyleIdx="1" presStyleCnt="4">
        <dgm:presLayoutVars>
          <dgm:bulletEnabled val="1"/>
        </dgm:presLayoutVars>
      </dgm:prSet>
      <dgm:spPr/>
    </dgm:pt>
    <dgm:pt modelId="{56DC0C52-1672-45D9-9F70-032FECB4820B}" type="pres">
      <dgm:prSet presAssocID="{6EA71059-7402-42F2-AF61-C4ADC8790CB4}" presName="sibTrans" presStyleLbl="sibTrans1D1" presStyleIdx="1" presStyleCnt="3"/>
      <dgm:spPr/>
    </dgm:pt>
    <dgm:pt modelId="{A9A46333-6534-4C52-9504-0742718B93C1}" type="pres">
      <dgm:prSet presAssocID="{6EA71059-7402-42F2-AF61-C4ADC8790CB4}" presName="connectorText" presStyleLbl="sibTrans1D1" presStyleIdx="1" presStyleCnt="3"/>
      <dgm:spPr/>
    </dgm:pt>
    <dgm:pt modelId="{57D61D42-E398-4CEC-B31D-D4A922D32D7D}" type="pres">
      <dgm:prSet presAssocID="{769E1522-F993-4C3B-B90C-90E1C33CABC8}" presName="node" presStyleLbl="node1" presStyleIdx="2" presStyleCnt="4">
        <dgm:presLayoutVars>
          <dgm:bulletEnabled val="1"/>
        </dgm:presLayoutVars>
      </dgm:prSet>
      <dgm:spPr/>
    </dgm:pt>
    <dgm:pt modelId="{09AB1BEA-8F3F-4827-9922-23769A8BB65E}" type="pres">
      <dgm:prSet presAssocID="{FB5A473F-209F-4C5A-8838-96B0C24BDDF7}" presName="sibTrans" presStyleLbl="sibTrans1D1" presStyleIdx="2" presStyleCnt="3"/>
      <dgm:spPr/>
    </dgm:pt>
    <dgm:pt modelId="{A1FDC6E0-0B95-4DEB-9D31-F039A894FF8C}" type="pres">
      <dgm:prSet presAssocID="{FB5A473F-209F-4C5A-8838-96B0C24BDDF7}" presName="connectorText" presStyleLbl="sibTrans1D1" presStyleIdx="2" presStyleCnt="3"/>
      <dgm:spPr/>
    </dgm:pt>
    <dgm:pt modelId="{DD8D7A58-CFA6-4507-A47C-9343391814FC}" type="pres">
      <dgm:prSet presAssocID="{43CAFE78-5546-4B08-AD4D-ECBD833945EE}" presName="node" presStyleLbl="node1" presStyleIdx="3" presStyleCnt="4">
        <dgm:presLayoutVars>
          <dgm:bulletEnabled val="1"/>
        </dgm:presLayoutVars>
      </dgm:prSet>
      <dgm:spPr/>
    </dgm:pt>
  </dgm:ptLst>
  <dgm:cxnLst>
    <dgm:cxn modelId="{0EC3FF34-3F3A-42C8-A9A6-DC624D5C1568}" type="presOf" srcId="{FBC38F12-4191-4437-8E81-D5E9BDC9C7DA}" destId="{4CE3E230-026D-42E1-A8F3-928C85E463AD}" srcOrd="0" destOrd="0" presId="urn:microsoft.com/office/officeart/2016/7/layout/RepeatingBendingProcessNew"/>
    <dgm:cxn modelId="{D0B89747-BBAA-4C2B-AE31-533A7B2E4622}" type="presOf" srcId="{FD1EB4E0-8905-4880-8369-0FB20908B452}" destId="{B7961E98-FE98-4303-80AF-B51862844437}" srcOrd="0" destOrd="0" presId="urn:microsoft.com/office/officeart/2016/7/layout/RepeatingBendingProcessNew"/>
    <dgm:cxn modelId="{092A1189-8258-41C0-ACED-6361EEAB9412}" type="presOf" srcId="{43CAFE78-5546-4B08-AD4D-ECBD833945EE}" destId="{DD8D7A58-CFA6-4507-A47C-9343391814FC}" srcOrd="0" destOrd="0" presId="urn:microsoft.com/office/officeart/2016/7/layout/RepeatingBendingProcessNew"/>
    <dgm:cxn modelId="{1E18BB8C-5B57-4BC0-8815-DA2CD7D85808}" srcId="{FBC38F12-4191-4437-8E81-D5E9BDC9C7DA}" destId="{43CAFE78-5546-4B08-AD4D-ECBD833945EE}" srcOrd="3" destOrd="0" parTransId="{D9C6C011-8926-4651-BA16-3DB84A26A5BE}" sibTransId="{DEA84B77-AF16-4A71-ACC5-D11774CD78B3}"/>
    <dgm:cxn modelId="{675168A8-DC4E-4A2B-927A-A3AC9C07FBED}" srcId="{FBC38F12-4191-4437-8E81-D5E9BDC9C7DA}" destId="{769E1522-F993-4C3B-B90C-90E1C33CABC8}" srcOrd="2" destOrd="0" parTransId="{F862FEF8-FA1F-4686-A95F-389DAF33949D}" sibTransId="{FB5A473F-209F-4C5A-8838-96B0C24BDDF7}"/>
    <dgm:cxn modelId="{D111D2AE-F2B4-4F97-A50B-8376FA085D2C}" type="presOf" srcId="{20E625BB-03D6-40CB-B134-26187C6E8236}" destId="{076AC07E-1282-412E-8CA0-E5BC6FF73CFB}" srcOrd="0" destOrd="0" presId="urn:microsoft.com/office/officeart/2016/7/layout/RepeatingBendingProcessNew"/>
    <dgm:cxn modelId="{88CB5BC2-BAC9-4029-930F-F493C661EA8D}" type="presOf" srcId="{FB5A473F-209F-4C5A-8838-96B0C24BDDF7}" destId="{09AB1BEA-8F3F-4827-9922-23769A8BB65E}" srcOrd="0" destOrd="0" presId="urn:microsoft.com/office/officeart/2016/7/layout/RepeatingBendingProcessNew"/>
    <dgm:cxn modelId="{34EB0CCB-00A2-4D55-BD40-A14D3512D3E1}" type="presOf" srcId="{6EA71059-7402-42F2-AF61-C4ADC8790CB4}" destId="{56DC0C52-1672-45D9-9F70-032FECB4820B}" srcOrd="0" destOrd="0" presId="urn:microsoft.com/office/officeart/2016/7/layout/RepeatingBendingProcessNew"/>
    <dgm:cxn modelId="{08962CCB-A863-45BD-98BA-D7F4F882DE06}" type="presOf" srcId="{BE29C173-2C47-4969-A638-27200F1BE5AF}" destId="{B41A34CE-ADEF-47DB-A728-F33FD83703C8}" srcOrd="0" destOrd="0" presId="urn:microsoft.com/office/officeart/2016/7/layout/RepeatingBendingProcessNew"/>
    <dgm:cxn modelId="{85EEE9DA-16A6-4366-8B90-0FDAF69D3E6A}" srcId="{FBC38F12-4191-4437-8E81-D5E9BDC9C7DA}" destId="{20E625BB-03D6-40CB-B134-26187C6E8236}" srcOrd="1" destOrd="0" parTransId="{E610365B-16F2-4BE0-B46E-9E4EEB87C29A}" sibTransId="{6EA71059-7402-42F2-AF61-C4ADC8790CB4}"/>
    <dgm:cxn modelId="{5CF869DD-793E-4641-A9D4-B0E8410B122B}" type="presOf" srcId="{769E1522-F993-4C3B-B90C-90E1C33CABC8}" destId="{57D61D42-E398-4CEC-B31D-D4A922D32D7D}" srcOrd="0" destOrd="0" presId="urn:microsoft.com/office/officeart/2016/7/layout/RepeatingBendingProcessNew"/>
    <dgm:cxn modelId="{DCF079DE-49DB-4FCF-A330-399EE34C3AD5}" srcId="{FBC38F12-4191-4437-8E81-D5E9BDC9C7DA}" destId="{BE29C173-2C47-4969-A638-27200F1BE5AF}" srcOrd="0" destOrd="0" parTransId="{38F2AC1B-24D6-4964-B13C-50AFA38E7BEE}" sibTransId="{FD1EB4E0-8905-4880-8369-0FB20908B452}"/>
    <dgm:cxn modelId="{F9CD2CF5-1226-4C58-9C6E-C8E70E1E04B7}" type="presOf" srcId="{FB5A473F-209F-4C5A-8838-96B0C24BDDF7}" destId="{A1FDC6E0-0B95-4DEB-9D31-F039A894FF8C}" srcOrd="1" destOrd="0" presId="urn:microsoft.com/office/officeart/2016/7/layout/RepeatingBendingProcessNew"/>
    <dgm:cxn modelId="{BC93EFF9-2BD0-4292-AD1B-0D6657261519}" type="presOf" srcId="{FD1EB4E0-8905-4880-8369-0FB20908B452}" destId="{5A56F85D-6864-4D70-ABF9-99628CE29988}" srcOrd="1" destOrd="0" presId="urn:microsoft.com/office/officeart/2016/7/layout/RepeatingBendingProcessNew"/>
    <dgm:cxn modelId="{047E55FE-3111-4B16-B67C-652C801EE071}" type="presOf" srcId="{6EA71059-7402-42F2-AF61-C4ADC8790CB4}" destId="{A9A46333-6534-4C52-9504-0742718B93C1}" srcOrd="1" destOrd="0" presId="urn:microsoft.com/office/officeart/2016/7/layout/RepeatingBendingProcessNew"/>
    <dgm:cxn modelId="{1778C07A-7A59-45B4-9677-3709F3ABEF6D}" type="presParOf" srcId="{4CE3E230-026D-42E1-A8F3-928C85E463AD}" destId="{B41A34CE-ADEF-47DB-A728-F33FD83703C8}" srcOrd="0" destOrd="0" presId="urn:microsoft.com/office/officeart/2016/7/layout/RepeatingBendingProcessNew"/>
    <dgm:cxn modelId="{069E0E25-EDAC-4603-A1F1-D28BF54627EA}" type="presParOf" srcId="{4CE3E230-026D-42E1-A8F3-928C85E463AD}" destId="{B7961E98-FE98-4303-80AF-B51862844437}" srcOrd="1" destOrd="0" presId="urn:microsoft.com/office/officeart/2016/7/layout/RepeatingBendingProcessNew"/>
    <dgm:cxn modelId="{93EF130F-45B5-47AA-BD74-99E4215F91C4}" type="presParOf" srcId="{B7961E98-FE98-4303-80AF-B51862844437}" destId="{5A56F85D-6864-4D70-ABF9-99628CE29988}" srcOrd="0" destOrd="0" presId="urn:microsoft.com/office/officeart/2016/7/layout/RepeatingBendingProcessNew"/>
    <dgm:cxn modelId="{00F21CBE-2181-4D95-B43F-7B80655573D4}" type="presParOf" srcId="{4CE3E230-026D-42E1-A8F3-928C85E463AD}" destId="{076AC07E-1282-412E-8CA0-E5BC6FF73CFB}" srcOrd="2" destOrd="0" presId="urn:microsoft.com/office/officeart/2016/7/layout/RepeatingBendingProcessNew"/>
    <dgm:cxn modelId="{F89DF6BC-FF7C-4C4B-A986-76719C4D7D88}" type="presParOf" srcId="{4CE3E230-026D-42E1-A8F3-928C85E463AD}" destId="{56DC0C52-1672-45D9-9F70-032FECB4820B}" srcOrd="3" destOrd="0" presId="urn:microsoft.com/office/officeart/2016/7/layout/RepeatingBendingProcessNew"/>
    <dgm:cxn modelId="{87CF6EF1-FDE5-424A-8F1D-818294DC4E8C}" type="presParOf" srcId="{56DC0C52-1672-45D9-9F70-032FECB4820B}" destId="{A9A46333-6534-4C52-9504-0742718B93C1}" srcOrd="0" destOrd="0" presId="urn:microsoft.com/office/officeart/2016/7/layout/RepeatingBendingProcessNew"/>
    <dgm:cxn modelId="{6878A539-888E-4B82-86BF-0044877EB9D5}" type="presParOf" srcId="{4CE3E230-026D-42E1-A8F3-928C85E463AD}" destId="{57D61D42-E398-4CEC-B31D-D4A922D32D7D}" srcOrd="4" destOrd="0" presId="urn:microsoft.com/office/officeart/2016/7/layout/RepeatingBendingProcessNew"/>
    <dgm:cxn modelId="{B80A5A2E-88AE-42E6-A455-9248A8854E4F}" type="presParOf" srcId="{4CE3E230-026D-42E1-A8F3-928C85E463AD}" destId="{09AB1BEA-8F3F-4827-9922-23769A8BB65E}" srcOrd="5" destOrd="0" presId="urn:microsoft.com/office/officeart/2016/7/layout/RepeatingBendingProcessNew"/>
    <dgm:cxn modelId="{830BBDE8-3D48-457A-9A19-BE3B259058F3}" type="presParOf" srcId="{09AB1BEA-8F3F-4827-9922-23769A8BB65E}" destId="{A1FDC6E0-0B95-4DEB-9D31-F039A894FF8C}" srcOrd="0" destOrd="0" presId="urn:microsoft.com/office/officeart/2016/7/layout/RepeatingBendingProcessNew"/>
    <dgm:cxn modelId="{0AF8F0E5-6E36-480A-95CF-D36A10FCAE75}" type="presParOf" srcId="{4CE3E230-026D-42E1-A8F3-928C85E463AD}" destId="{DD8D7A58-CFA6-4507-A47C-9343391814FC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61E98-FE98-4303-80AF-B51862844437}">
      <dsp:nvSpPr>
        <dsp:cNvPr id="0" name=""/>
        <dsp:cNvSpPr/>
      </dsp:nvSpPr>
      <dsp:spPr>
        <a:xfrm>
          <a:off x="2843645" y="685381"/>
          <a:ext cx="5296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961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4449" y="728300"/>
        <a:ext cx="28010" cy="5602"/>
      </dsp:txXfrm>
    </dsp:sp>
    <dsp:sp modelId="{B41A34CE-ADEF-47DB-A728-F33FD83703C8}">
      <dsp:nvSpPr>
        <dsp:cNvPr id="0" name=""/>
        <dsp:cNvSpPr/>
      </dsp:nvSpPr>
      <dsp:spPr>
        <a:xfrm>
          <a:off x="409710" y="381"/>
          <a:ext cx="2435735" cy="14614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353" tIns="125282" rIns="119353" bIns="12528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Create and publish </a:t>
          </a:r>
          <a:r>
            <a:rPr lang="en-GB" sz="22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Mission Statement</a:t>
          </a:r>
          <a:endParaRPr lang="en-US" sz="22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409710" y="381"/>
        <a:ext cx="2435735" cy="1461441"/>
      </dsp:txXfrm>
    </dsp:sp>
    <dsp:sp modelId="{56DC0C52-1672-45D9-9F70-032FECB4820B}">
      <dsp:nvSpPr>
        <dsp:cNvPr id="0" name=""/>
        <dsp:cNvSpPr/>
      </dsp:nvSpPr>
      <dsp:spPr>
        <a:xfrm>
          <a:off x="1627577" y="1460022"/>
          <a:ext cx="2995954" cy="529619"/>
        </a:xfrm>
        <a:custGeom>
          <a:avLst/>
          <a:gdLst/>
          <a:ahLst/>
          <a:cxnLst/>
          <a:rect l="0" t="0" r="0" b="0"/>
          <a:pathLst>
            <a:path>
              <a:moveTo>
                <a:pt x="2995954" y="0"/>
              </a:moveTo>
              <a:lnTo>
                <a:pt x="2995954" y="281909"/>
              </a:lnTo>
              <a:lnTo>
                <a:pt x="0" y="281909"/>
              </a:lnTo>
              <a:lnTo>
                <a:pt x="0" y="529619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49357" y="1722030"/>
        <a:ext cx="152394" cy="5602"/>
      </dsp:txXfrm>
    </dsp:sp>
    <dsp:sp modelId="{076AC07E-1282-412E-8CA0-E5BC6FF73CFB}">
      <dsp:nvSpPr>
        <dsp:cNvPr id="0" name=""/>
        <dsp:cNvSpPr/>
      </dsp:nvSpPr>
      <dsp:spPr>
        <a:xfrm>
          <a:off x="3405664" y="381"/>
          <a:ext cx="2435735" cy="14614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353" tIns="125282" rIns="119353" bIns="12528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Create and publish </a:t>
          </a:r>
          <a:r>
            <a:rPr lang="en-GB" sz="22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Sustainability Policy</a:t>
          </a:r>
          <a:endParaRPr lang="en-US" sz="22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3405664" y="381"/>
        <a:ext cx="2435735" cy="1461441"/>
      </dsp:txXfrm>
    </dsp:sp>
    <dsp:sp modelId="{09AB1BEA-8F3F-4827-9922-23769A8BB65E}">
      <dsp:nvSpPr>
        <dsp:cNvPr id="0" name=""/>
        <dsp:cNvSpPr/>
      </dsp:nvSpPr>
      <dsp:spPr>
        <a:xfrm>
          <a:off x="2843645" y="2707042"/>
          <a:ext cx="5296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961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94449" y="2749961"/>
        <a:ext cx="28010" cy="5602"/>
      </dsp:txXfrm>
    </dsp:sp>
    <dsp:sp modelId="{57D61D42-E398-4CEC-B31D-D4A922D32D7D}">
      <dsp:nvSpPr>
        <dsp:cNvPr id="0" name=""/>
        <dsp:cNvSpPr/>
      </dsp:nvSpPr>
      <dsp:spPr>
        <a:xfrm>
          <a:off x="409710" y="2022041"/>
          <a:ext cx="2435735" cy="14614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353" tIns="125282" rIns="119353" bIns="12528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Establish five </a:t>
          </a:r>
          <a:r>
            <a:rPr lang="en-GB" sz="2200" b="1" kern="1200">
              <a:solidFill>
                <a:schemeClr val="accent2">
                  <a:lumMod val="60000"/>
                  <a:lumOff val="40000"/>
                </a:schemeClr>
              </a:solidFill>
            </a:rPr>
            <a:t>Sustainability Pillars </a:t>
          </a:r>
          <a:endParaRPr lang="en-GB" sz="2200" kern="1200"/>
        </a:p>
      </dsp:txBody>
      <dsp:txXfrm>
        <a:off x="409710" y="2022041"/>
        <a:ext cx="2435735" cy="1461441"/>
      </dsp:txXfrm>
    </dsp:sp>
    <dsp:sp modelId="{DD8D7A58-CFA6-4507-A47C-9343391814FC}">
      <dsp:nvSpPr>
        <dsp:cNvPr id="0" name=""/>
        <dsp:cNvSpPr/>
      </dsp:nvSpPr>
      <dsp:spPr>
        <a:xfrm>
          <a:off x="3405664" y="2022041"/>
          <a:ext cx="2435735" cy="14614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9353" tIns="125282" rIns="119353" bIns="12528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Audit</a:t>
          </a:r>
          <a:r>
            <a:rPr lang="en-GB" sz="2200" kern="1200" dirty="0"/>
            <a:t> Policies</a:t>
          </a:r>
          <a:br>
            <a:rPr lang="en-GB" sz="2200" kern="1200" dirty="0"/>
          </a:br>
          <a:r>
            <a:rPr lang="en-GB" sz="22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&amp;</a:t>
          </a:r>
          <a:r>
            <a:rPr lang="en-GB" sz="2200" kern="1200" dirty="0"/>
            <a:t> </a:t>
          </a:r>
          <a:r>
            <a:rPr lang="en-GB" sz="22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Embed</a:t>
          </a:r>
          <a:r>
            <a:rPr lang="en-GB" sz="2200" kern="1200" dirty="0"/>
            <a:t> into everyday Functions</a:t>
          </a:r>
          <a:endParaRPr lang="en-US" sz="22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3405664" y="2022041"/>
        <a:ext cx="2435735" cy="1461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132FF3-00C3-45FE-8501-B8F9D1657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83E6F-356D-4DFE-9AA3-675AB0448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10618-3E38-4CD7-8875-0133B3A8EF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9CB11-025B-45E9-A55D-3FB3C383E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03088-6A83-46E0-9E61-CCAF7C228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23264-6C96-4D2A-B867-76FEADB5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3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FA7AE-61BF-43B4-B36F-68C449FF1070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C81A1-5F9C-4C15-B6E5-49FBACAD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6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4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7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3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14A3-B4C5-9CE9-D192-6BD4E50DA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A696F-6AB3-167B-CEB9-2C13AD242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F04D-B31B-D6B6-30C0-6827E642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458BF-EB07-3479-48AF-2C8AD4CCE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9C09A-3E4E-4DD5-29E5-D74B2CEA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25455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EE11-16DE-A214-2A8F-96FA67C5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CF209-C5B6-D1B5-A6AE-62013A655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DDE6D-B18C-AF29-BD02-DA751E1E1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105E9-6D9D-98EE-D4B2-D6743E2F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F048D-0145-BEAE-FF56-442DB767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55509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71442-0645-3C32-D82B-F3D3A1A81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E4D5B-18D6-134C-A447-F80CD161A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48B84-DB5E-6250-6467-8242D546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84A1-2653-F8F0-D6D3-AB6DE8A1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E8F8F-60A6-8C5B-7FBB-0913E1BC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24571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Bottom Right">
            <a:extLst>
              <a:ext uri="{FF2B5EF4-FFF2-40B4-BE49-F238E27FC236}">
                <a16:creationId xmlns:a16="http://schemas.microsoft.com/office/drawing/2014/main" id="{0CBC73C8-CC60-49A5-BC76-BA8E43BB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A2B94463-7088-4D2A-B55D-9C55F9570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785D7F3-06BB-480E-A58D-A8E0EB87C4D4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8AE46A-A447-444D-9163-96E61EC4876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997203-3E59-4097-B832-06B249C676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5D4D033-43E9-4776-9E25-97767380D8C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E52F424-D385-43AD-AE40-3D95019231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E32ABCD-6C91-4A5F-BB61-8B3C026C908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6ABE3A6-D624-4D18-A43B-D87C674811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2787DC-EEA3-46C0-9CD4-1AB906DB4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67AAA19-C621-4D54-B748-5A06F4417C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1" y="3003970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9" name="Top Right">
            <a:extLst>
              <a:ext uri="{FF2B5EF4-FFF2-40B4-BE49-F238E27FC236}">
                <a16:creationId xmlns:a16="http://schemas.microsoft.com/office/drawing/2014/main" id="{3E5EBBCF-761D-49AA-8960-D06A3484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F7E5D2-CFBA-4149-A9B1-32047212E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B55E1C-675E-425D-8EDF-AEA4D6B3475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CA9AA7-FBFD-40D2-BF04-E2E0B1BD63F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09EC90-AF39-4D10-9018-0FFB283B91F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263181-1CB8-4DF1-94C2-E217E733B5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1408EA-002C-4A55-8451-03A0FCEC52B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E51D71-EB7F-46DD-AE4A-E64644F646A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1E4470-A9CC-4FE2-9249-F71E89C4FB2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653DE96-35D3-4AA3-B11A-A5882CC7A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/>
            </a:lvl1pPr>
          </a:lstStyle>
          <a:p>
            <a:pPr algn="l"/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1C011E4-9F9C-45C6-9C1F-7A9F372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040" y="1597426"/>
            <a:ext cx="3370134" cy="4414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</a:lstStyle>
          <a:p>
            <a:pPr algn="l">
              <a:lnSpc>
                <a:spcPct val="110000"/>
              </a:lnSpc>
            </a:pPr>
            <a:endParaRPr lang="en-US" sz="2200" dirty="0">
              <a:cs typeface="Segoe UI Semilight" panose="020B0402040204020203" pitchFamily="34" charset="0"/>
            </a:endParaRPr>
          </a:p>
        </p:txBody>
      </p:sp>
      <p:grpSp>
        <p:nvGrpSpPr>
          <p:cNvPr id="21" name="Cross">
            <a:extLst>
              <a:ext uri="{FF2B5EF4-FFF2-40B4-BE49-F238E27FC236}">
                <a16:creationId xmlns:a16="http://schemas.microsoft.com/office/drawing/2014/main" id="{51E372DC-98EB-4EBC-9D4C-A21D11837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" y="6150811"/>
            <a:ext cx="118872" cy="118872"/>
            <a:chOff x="1175347" y="3733800"/>
            <a:chExt cx="118872" cy="11887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73A0CF-667C-4499-98A9-03752E3C37AF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D99060-086B-40C6-A8B9-2768DB548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39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87D6C0D7-A737-43ED-826C-2CA4342F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CA11D72-A324-4CBE-81EF-07499410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9D281BC3-CDBE-4B5A-BC91-05B7893FA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61F2C16-D16B-4E77-A7C3-F034E339C8E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384EDC3-48C8-4B4E-9475-A04F1DD7E3F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2DE50AA-70A1-42B0-9A48-90179EFB9F8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45B8FC7-7430-4175-B520-9EBD801FD29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B71D997-36EB-47F1-AA27-4D84A763072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7933934-0680-4A62-B61F-E3A67308AAD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017FEEF-F8AC-41EC-ABC5-915B19B1AB9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70A86BE-FF1E-4233-818E-C14D21E7B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Top Left">
            <a:extLst>
              <a:ext uri="{FF2B5EF4-FFF2-40B4-BE49-F238E27FC236}">
                <a16:creationId xmlns:a16="http://schemas.microsoft.com/office/drawing/2014/main" id="{A64EEEED-5E70-4887-BF25-521AD226C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91FCFBD-2F49-483C-B742-FF146DCA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2F0911B-F120-4420-AA06-AD353E1767E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9966F6-9C92-4F47-B467-5A8E5ED4787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362B109-529A-404A-884A-8E710062A1A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E9B88E9-C70C-4258-B3BA-A8779F3BE493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255D292-A4F0-46F0-9AB1-39848FAB066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2C09E6-F356-45FC-BD84-6DCA0DA0B6D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78C025-F0CB-42E1-9FCA-C1FD0EF38FE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56035778-0626-4342-AA4C-D8F9F76E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698C764-7CE3-448C-B388-39B815517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75903FF3-B1FC-4719-8686-C6F5099E36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9" name="Date Placeholder 8">
            <a:extLst>
              <a:ext uri="{FF2B5EF4-FFF2-40B4-BE49-F238E27FC236}">
                <a16:creationId xmlns:a16="http://schemas.microsoft.com/office/drawing/2014/main" id="{A82599B9-EBEF-4011-9E38-FC40FF7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0" name="Footer Placeholder 9">
            <a:extLst>
              <a:ext uri="{FF2B5EF4-FFF2-40B4-BE49-F238E27FC236}">
                <a16:creationId xmlns:a16="http://schemas.microsoft.com/office/drawing/2014/main" id="{851C129C-6681-4E11-B9FE-9F5FFF54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1" name="Slide Number Placeholder 10">
            <a:extLst>
              <a:ext uri="{FF2B5EF4-FFF2-40B4-BE49-F238E27FC236}">
                <a16:creationId xmlns:a16="http://schemas.microsoft.com/office/drawing/2014/main" id="{DC6D20C1-D99F-47B0-B1F7-EA8101F8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E111E959-AE2E-40A4-98AD-7D52A195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0908BA80-B05F-4958-9382-A0D941024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5B7426F-B5A6-48C2-AA98-B1B4903DB48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6088CEA-297B-452F-B8C9-4FE4B30AD86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0A58A3D-F03E-45B2-B6F2-3B23998696A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4551D63-42D8-4E16-B803-BCDF887E3B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32D482B-70A4-4367-9129-156A4E10BA2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03B5FA3-C7DC-40A8-903C-5CEB2D9F39F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18C48C9-D302-4DF3-9905-1C77DADBB06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D0B3BD-DDF6-4C74-88B5-F16A89D4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Top Left">
            <a:extLst>
              <a:ext uri="{FF2B5EF4-FFF2-40B4-BE49-F238E27FC236}">
                <a16:creationId xmlns:a16="http://schemas.microsoft.com/office/drawing/2014/main" id="{8087FF2B-AA37-46BB-98C5-51A0DBC1C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6EA10B1-B913-4692-AC3E-121374FD7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B1778E-37F1-4D06-A0C1-E121F48AB54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5F5AAFE-F598-42CC-8D85-36011CE9D1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3678A3-EBA1-461E-B7FE-B58776C95C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8543F0A-65E2-4F14-975F-3AA8B5B17417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6925965-04E0-4184-8AE3-0FFE4EF318F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25961F-048D-4994-8055-83DE34C836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656CFD-98C0-4307-A549-3341C5CFFB7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E66F049-1B70-4977-BDD1-C26AD988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531" y="158840"/>
            <a:ext cx="4790032" cy="277946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7018E2A7-B977-427A-AFCB-3A4836EB4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947" y="168275"/>
            <a:ext cx="4790032" cy="263225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0" name="Picture Placeholder 86">
            <a:extLst>
              <a:ext uri="{FF2B5EF4-FFF2-40B4-BE49-F238E27FC236}">
                <a16:creationId xmlns:a16="http://schemas.microsoft.com/office/drawing/2014/main" id="{ED450ADD-E6EC-4121-B563-F50E064A49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8741" y="2938306"/>
            <a:ext cx="11812017" cy="391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1" name="Date Placeholder 8">
            <a:extLst>
              <a:ext uri="{FF2B5EF4-FFF2-40B4-BE49-F238E27FC236}">
                <a16:creationId xmlns:a16="http://schemas.microsoft.com/office/drawing/2014/main" id="{9DDE65E2-ADF9-4ECD-93DA-3242E5FF34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92" name="Footer Placeholder 9">
            <a:extLst>
              <a:ext uri="{FF2B5EF4-FFF2-40B4-BE49-F238E27FC236}">
                <a16:creationId xmlns:a16="http://schemas.microsoft.com/office/drawing/2014/main" id="{5B7FAD18-E3EE-4498-AEAC-7217CE6DA7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3" name="Slide Number Placeholder 10">
            <a:extLst>
              <a:ext uri="{FF2B5EF4-FFF2-40B4-BE49-F238E27FC236}">
                <a16:creationId xmlns:a16="http://schemas.microsoft.com/office/drawing/2014/main" id="{5894C940-55FC-4B08-99A8-DD2254FAB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ottom Right">
            <a:extLst>
              <a:ext uri="{FF2B5EF4-FFF2-40B4-BE49-F238E27FC236}">
                <a16:creationId xmlns:a16="http://schemas.microsoft.com/office/drawing/2014/main" id="{B023FEDE-FD35-413E-A6E6-2F36BD0D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3" name="Graphic 157">
              <a:extLst>
                <a:ext uri="{FF2B5EF4-FFF2-40B4-BE49-F238E27FC236}">
                  <a16:creationId xmlns:a16="http://schemas.microsoft.com/office/drawing/2014/main" id="{F296456E-2618-4FC5-BBF1-98139316B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F8EDC0-C078-4225-BC74-92C170331E3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D11E24B-6171-4BA5-9124-771EEDEA4B01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6B79974-93CA-440A-90D6-341091F806E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C593E8A-F480-4181-9BFA-78603CBA776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032549-12BB-4057-B2CF-E2C2F6B5ABE5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3798276-B98D-42F7-AF59-B30CDDB4C98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548A05F-8BF4-489F-9169-CDD749ADB38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87E2E0-CC03-4A51-9ADC-3A8F0F814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" name="Top left">
            <a:extLst>
              <a:ext uri="{FF2B5EF4-FFF2-40B4-BE49-F238E27FC236}">
                <a16:creationId xmlns:a16="http://schemas.microsoft.com/office/drawing/2014/main" id="{F971CDD8-150B-43CA-B0B4-453E99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3FB31C0-83A2-4CA9-9E10-759376BB8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7AD3F4D-9E8E-4CDB-8839-1190B87F504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05B4CB-A75C-4E77-9C9C-E8505441548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6F2C58A-0001-4403-961A-8D72894A87E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666267-BD43-43DF-B0BB-96735BF82B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B6C40E-1E26-456A-98BF-FD02DE25BBB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9DD0F3-80C9-4BAD-BE68-DF9B78B367F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374254-F113-4FB1-A938-2CBE5B37558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C91688C-CA2F-423F-87BC-5CF5F4A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endParaRPr lang="en-US" sz="5400" dirty="0">
              <a:cs typeface="Posterama" panose="020B0504020200020000" pitchFamily="34" charset="0"/>
            </a:endParaRPr>
          </a:p>
        </p:txBody>
      </p:sp>
      <p:grpSp>
        <p:nvGrpSpPr>
          <p:cNvPr id="28" name="Cross">
            <a:extLst>
              <a:ext uri="{FF2B5EF4-FFF2-40B4-BE49-F238E27FC236}">
                <a16:creationId xmlns:a16="http://schemas.microsoft.com/office/drawing/2014/main" id="{DE90EA9D-D33A-4461-8A51-988087AE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48013" y="3330979"/>
            <a:ext cx="118872" cy="118872"/>
            <a:chOff x="1175347" y="3733800"/>
            <a:chExt cx="118872" cy="1188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7119486-F5DF-4CAA-A71E-2861F2CBECF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858657-F484-4466-8AFB-7FAD2E65B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8D12C8B-CC26-42CF-A68C-CF06CCA79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825" y="4075113"/>
            <a:ext cx="5581650" cy="205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3C5E9AD-97DA-438E-9830-992F9CA586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32018" y="920426"/>
            <a:ext cx="2478719" cy="4957437"/>
          </a:xfrm>
          <a:custGeom>
            <a:avLst/>
            <a:gdLst>
              <a:gd name="connsiteX0" fmla="*/ 2478719 w 2478719"/>
              <a:gd name="connsiteY0" fmla="*/ 0 h 4957437"/>
              <a:gd name="connsiteX1" fmla="*/ 2478719 w 2478719"/>
              <a:gd name="connsiteY1" fmla="*/ 4957437 h 4957437"/>
              <a:gd name="connsiteX2" fmla="*/ 0 w 2478719"/>
              <a:gd name="connsiteY2" fmla="*/ 2478719 h 4957437"/>
              <a:gd name="connsiteX3" fmla="*/ 2478719 w 2478719"/>
              <a:gd name="connsiteY3" fmla="*/ 0 h 49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19" h="4957437">
                <a:moveTo>
                  <a:pt x="2478719" y="0"/>
                </a:moveTo>
                <a:lnTo>
                  <a:pt x="2478719" y="4957437"/>
                </a:lnTo>
                <a:cubicBezTo>
                  <a:pt x="1109777" y="4957437"/>
                  <a:pt x="0" y="3847661"/>
                  <a:pt x="0" y="2478719"/>
                </a:cubicBezTo>
                <a:cubicBezTo>
                  <a:pt x="0" y="1109777"/>
                  <a:pt x="1109777" y="0"/>
                  <a:pt x="24787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9CDCB5D-3CB9-4A05-9109-F46C1FEB08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44935" y="920815"/>
            <a:ext cx="2410165" cy="2410165"/>
          </a:xfrm>
          <a:custGeom>
            <a:avLst/>
            <a:gdLst>
              <a:gd name="connsiteX0" fmla="*/ 0 w 2410165"/>
              <a:gd name="connsiteY0" fmla="*/ 0 h 2410165"/>
              <a:gd name="connsiteX1" fmla="*/ 2410165 w 2410165"/>
              <a:gd name="connsiteY1" fmla="*/ 2410165 h 2410165"/>
              <a:gd name="connsiteX2" fmla="*/ 0 w 2410165"/>
              <a:gd name="connsiteY2" fmla="*/ 2410165 h 241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10165">
                <a:moveTo>
                  <a:pt x="0" y="0"/>
                </a:moveTo>
                <a:cubicBezTo>
                  <a:pt x="1331082" y="0"/>
                  <a:pt x="2410165" y="1079083"/>
                  <a:pt x="2410165" y="2410165"/>
                </a:cubicBezTo>
                <a:lnTo>
                  <a:pt x="0" y="241016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1949CC4-76B8-4D86-AF8E-6201557DC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4934" y="3471379"/>
            <a:ext cx="2410165" cy="2406483"/>
          </a:xfrm>
          <a:custGeom>
            <a:avLst/>
            <a:gdLst>
              <a:gd name="connsiteX0" fmla="*/ 0 w 2410165"/>
              <a:gd name="connsiteY0" fmla="*/ 0 h 2406483"/>
              <a:gd name="connsiteX1" fmla="*/ 2410165 w 2410165"/>
              <a:gd name="connsiteY1" fmla="*/ 0 h 2406483"/>
              <a:gd name="connsiteX2" fmla="*/ 0 w 2410165"/>
              <a:gd name="connsiteY2" fmla="*/ 2406483 h 24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06483">
                <a:moveTo>
                  <a:pt x="0" y="0"/>
                </a:moveTo>
                <a:lnTo>
                  <a:pt x="2410165" y="0"/>
                </a:lnTo>
                <a:cubicBezTo>
                  <a:pt x="2410165" y="1329048"/>
                  <a:pt x="1331082" y="2406483"/>
                  <a:pt x="0" y="2406483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24691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op left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5452" y="2384474"/>
            <a:ext cx="5608088" cy="37857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2325" y="558800"/>
            <a:ext cx="4818063" cy="2779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2" name="Picture Placeholder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9150" y="3503613"/>
            <a:ext cx="4818063" cy="2666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7" name="Date Placeholder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58" name="Footer Placeholder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9" name="Slide Number Placeholder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Top left">
            <a:extLst>
              <a:ext uri="{FF2B5EF4-FFF2-40B4-BE49-F238E27FC236}">
                <a16:creationId xmlns:a16="http://schemas.microsoft.com/office/drawing/2014/main" id="{E7C1007A-38A4-44A0-BF98-887471DF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C8DFC3-A77D-4047-89B1-5A9587DD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67B319-DB4D-49DE-8B1B-D2F94F892C8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B6224A-9986-4980-9954-62E88B4E2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F0DA6F-4771-4DAA-B032-F2F1CD6D7FF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826A14-FAD5-41CA-8B7E-B4938DC64FB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D248F0-8D25-4CDF-814F-87863C8D495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E247D0-EA10-4307-A6D9-DC65CD33622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6F0BC8-01B3-4EA5-8D3C-D08A7083C40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3C4C6F91-040E-49E0-B048-C983B556B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5F735938-366A-4689-940D-6AC867D18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2D0C32-CA40-4D76-A0AE-355F4EDE9E4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AA2F5B-1059-4660-A88B-0138D3DEA11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DBAAE2E-B09E-47A6-88B0-3B386570963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123DD0-D648-4002-B4DD-748944CF16C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FFF952-E585-449F-8014-AF83F5F6BF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0910C5D-897F-48B1-BECF-735BDC46365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8633913-4C49-4FE2-A15B-78DE0FD268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958AAF-ED1A-47A9-A07D-09465AF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6" name="Picture Placeholder 44">
            <a:extLst>
              <a:ext uri="{FF2B5EF4-FFF2-40B4-BE49-F238E27FC236}">
                <a16:creationId xmlns:a16="http://schemas.microsoft.com/office/drawing/2014/main" id="{FA2F33D7-521D-4F09-A571-EC79B9DD0E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962" y="588461"/>
            <a:ext cx="12194962" cy="57246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4AEF9-63A1-44CB-BD42-5FDC2C57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263" y="1506070"/>
            <a:ext cx="4456111" cy="313540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5C6D6C0E-14CB-497A-A6C2-E067A88FA5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263" y="4778001"/>
            <a:ext cx="4430712" cy="97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47" name="Date Placeholder 8">
            <a:extLst>
              <a:ext uri="{FF2B5EF4-FFF2-40B4-BE49-F238E27FC236}">
                <a16:creationId xmlns:a16="http://schemas.microsoft.com/office/drawing/2014/main" id="{57880508-D524-4D72-B2D9-3EABCCB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48" name="Footer Placeholder 9">
            <a:extLst>
              <a:ext uri="{FF2B5EF4-FFF2-40B4-BE49-F238E27FC236}">
                <a16:creationId xmlns:a16="http://schemas.microsoft.com/office/drawing/2014/main" id="{FC67283E-EA51-43E9-A8CE-4D01EABC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9" name="Slide Number Placeholder 10">
            <a:extLst>
              <a:ext uri="{FF2B5EF4-FFF2-40B4-BE49-F238E27FC236}">
                <a16:creationId xmlns:a16="http://schemas.microsoft.com/office/drawing/2014/main" id="{5008A3F2-2B1F-4E12-8D14-128006A2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6B68C4F3-DA58-488E-A1B9-C574806E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C14282E-9BBD-4DB8-9BEF-3B2029C4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227016-75FE-458D-8526-2BC0F632527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D36287-4581-4AB3-AD73-BB1788B529C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A687500-D055-420B-BA89-C2497BEC9CE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1ED86A-A615-457B-B605-DDEFA04887A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B08EFF-6109-4E38-8AE0-C0DC57673936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2AAAC3-A562-4FFF-9C3D-2A15BB0C821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532044-D738-480C-BFDC-BA047A4549F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E6D5A92-6D6E-4B53-BA01-E1231CF6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933458C1-788D-4D50-BC21-6447B0730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0D41BA5F-BA2A-4386-A7B4-FB811DF51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FDE3885-EA9A-4FF9-84BD-B43D6D1ED4D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ECB0097-BB98-4FEC-A705-D82D6A97CA2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E6CFFF-B349-4360-92E1-0451760008D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A22594E-9B08-4B25-8789-304CA2FC58A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E707CB4-8E5B-40D8-A59A-38A6B3619F2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1A45863-5560-4ACD-ACE3-94776845B13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D8510C7-0AAE-424E-8D10-9E3FC0DB98F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A78C71-D0E4-4A5E-B6DB-3065CB6A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4EC9294D-6492-44C5-AE14-74B5D86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0E08DE30-AEBD-48F0-A130-0753399D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71415C84-324E-4C0D-B691-C384E436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6618-F041-427E-AE99-91D2386AE8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60550" y="2055813"/>
            <a:ext cx="8662988" cy="330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9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op Left">
            <a:extLst>
              <a:ext uri="{FF2B5EF4-FFF2-40B4-BE49-F238E27FC236}">
                <a16:creationId xmlns:a16="http://schemas.microsoft.com/office/drawing/2014/main" id="{F814A4FB-5C5F-4FBA-8692-F2853E8F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80A145-1B2A-495B-BB8D-3217B443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984DC62-D617-4E12-A239-CDDF4B6B262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A564AC-EDDB-4E4E-BDB1-E48BAD8588E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9464CE0-3907-4E76-AFE6-DE1A516EDF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3B21B9-2870-497E-829A-0CC4F70084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9A199D-FF1B-459F-930B-A6D196E86E3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7E0149D-5979-466E-A1C2-993EA08A650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FDA39F-7BD7-4DDD-9428-51E38CD97ED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B1A75F4-7B0E-4667-A4CC-A89FC6C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BD1F0F39-9F6D-4B25-8117-CC1868D8F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44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61A9F3-10B2-440F-8037-9098D468B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37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42796FA7-0B8D-4A6A-B372-11F87128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9DEDEF-994C-4A05-BAA2-67F5BD834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BB94129B-E855-47D6-9855-B7BBA9196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51AB20C-DF56-47C5-896F-0DB80D03FDC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FDCBD64-0658-4106-89B1-85886D501AF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4A46042-D02F-49E2-94BE-4343D185C10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BB3FF94-2A73-4E66-B0F7-52680ACEE50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F248489-3035-4F9D-B606-06A95BB4E16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689AA6E-4D9C-4F1F-8400-646DBC1DEB4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D905AEC-08D4-41F2-AD1B-63851B36493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99A04F-CD3E-4093-A4F6-84E34675C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CAD7B113-A329-4BA2-AFE9-605C0245BE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061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6DC0D7-6E45-4762-A081-2A9D1DF03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2954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2827B4A-2F73-4A8C-9EB2-DE175123E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6137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274DFA3-F7E2-4525-B0FD-F36F75AC670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16030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25" name="Date Placeholder 8">
            <a:extLst>
              <a:ext uri="{FF2B5EF4-FFF2-40B4-BE49-F238E27FC236}">
                <a16:creationId xmlns:a16="http://schemas.microsoft.com/office/drawing/2014/main" id="{D7DADA0B-95F3-437B-BB04-284E506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6" name="Footer Placeholder 9">
            <a:extLst>
              <a:ext uri="{FF2B5EF4-FFF2-40B4-BE49-F238E27FC236}">
                <a16:creationId xmlns:a16="http://schemas.microsoft.com/office/drawing/2014/main" id="{79EB3AB4-7EA2-4CAC-A6BD-9D885C89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10">
            <a:extLst>
              <a:ext uri="{FF2B5EF4-FFF2-40B4-BE49-F238E27FC236}">
                <a16:creationId xmlns:a16="http://schemas.microsoft.com/office/drawing/2014/main" id="{5F4C612D-28B2-4621-BF60-4C51774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EFDCB-5057-EEFC-FD6A-7D365705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8EAF-7AE1-79B7-18E6-03D9C1240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EF2D1-F138-3C28-5B50-7CF958C1C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F4D6-93F9-9ADC-EA45-6175DA24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C3C35-5517-8367-96D0-885191E0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018608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1225C57A-6BA3-4E88-81DB-F98A7E8F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9A67F-2D88-49BB-87D0-5430BD24E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" name="Top left">
            <a:extLst>
              <a:ext uri="{FF2B5EF4-FFF2-40B4-BE49-F238E27FC236}">
                <a16:creationId xmlns:a16="http://schemas.microsoft.com/office/drawing/2014/main" id="{F5534F84-ABA8-471C-A8B7-F32A0AD1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0E573-F17E-4067-ACC7-2CFE0E36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A9A04E4-A99F-444D-8C94-C8345135FEB6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25C62E1-A6EA-45F5-98E7-AFC16D32A1E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9BBA52-97E5-462E-89FE-054F9420E2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548F12-A85E-4D96-A275-D42CC29DE2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A48A8C-0AD8-4EE1-ABFC-3BC7281B341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D288D21-2CC5-4CD1-A620-1F777FCFB12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A40365-E048-4BD5-B813-8F22247869E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F5D6640-231E-4BB4-AE0F-70176A3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2B5DBC70-6B80-4634-BE74-063E4A25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4F2F0A0F-98AB-4BFF-A7D6-2AD57BBE6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C8780-103D-4273-8C53-67974B2A94D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AD6E1B3-1715-4109-8CB1-9105B0BFA99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820D0E-8FC9-4216-A6BF-2299C5AF7C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F0D6914-EF36-446C-9B37-B29925ED144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FAE074B-38DD-4BDA-A83B-AC2A1E8D16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8DE4EEA-58F1-46B6-B27D-4542CA39C04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436828B-D2E1-4D62-AAF4-796CB97FF89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5C3206-220B-4FE2-A199-6D4F2D7CE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B26AF064-D340-46EA-9C15-A6CB4E3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03F75FA5-935D-4AF9-B1EF-2F4DAAE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1F9F335-851C-42ED-B5C1-9FABCA1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330C721-3559-4CDE-B4AF-4F7C98229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3513" y="2343150"/>
            <a:ext cx="9324975" cy="355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6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4" name="Top left">
            <a:extLst>
              <a:ext uri="{FF2B5EF4-FFF2-40B4-BE49-F238E27FC236}">
                <a16:creationId xmlns:a16="http://schemas.microsoft.com/office/drawing/2014/main" id="{698EF02E-6CA2-4CA6-9212-FFB45FA9A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5EB16E-0C22-49FD-A9C9-C4F0599D6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6172559-F798-4A8A-9698-620049B5E1E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F78E13-7F65-4E92-9600-C7EB240AAFB8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D42D9C-D474-4039-AED0-7E1055E2B8D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9CCFDE-F5F0-4883-8851-0FDCF34A1E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195171-BFB5-4F1E-A417-55F80F5148A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8D4B3A-91E6-4C2F-9123-094E5718BFCE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325D776-3B6A-4BAA-B4F0-0944C0EABAE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D45C93FD-55BA-4F2D-90F8-6DD517383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8B36122-15B8-4C6F-906C-77A513D37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0C0A59-1449-4599-8828-44025BFECB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9C52D9E-28AD-486F-B7C4-F04A7C480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909F516-4614-4EFB-BCB1-15AA5C678F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3F02F4A-40B8-4D3C-B6B1-90E7B65255E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DCF159-602C-402C-A70E-34753F59D0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EB71FB2-F1B2-4117-BA16-95D8C9AC3E5E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2E9C5BE-5CF5-4EB1-8D41-FA7AA2DAE4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9625B7A-8E4D-40D0-A98E-7A64991B9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595B4059-AC5C-40F9-903D-D05AF8A7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9E19627B-F45E-41E4-8387-B5D665D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AA8C8B6-7507-4A7B-A983-5D1FC6D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304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2FFEA91A-0EFC-48F7-B7D5-80A0E1B7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6EB67A-55A4-4D1D-925D-7970028D9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E55AEF-DB73-4710-9416-FEB3FD97C15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2908CE-9399-4B3D-AA3B-9C535EF8B4A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39D73A-BE27-4C16-844B-7258A8A1117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76B215-E0A3-46C3-9D5F-9365987E538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EC2A41-C8B0-4DAF-963A-25A1129447C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7290A1-550E-4C14-9692-08A32E70131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1450BD-4122-4D86-ABD1-F26F1194C6E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BE4E36A0-93C4-40C8-8EEF-C463BBC76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CCF8ACD-1787-41D1-B29E-E10FAE033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22B3C7-2A88-4657-8DEC-962E52F43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C36A0C0-7D0D-4D1D-9316-224CF1A823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8D15477-C8B6-4ADB-BD54-698A9B5915E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A4C13F-5758-4BE4-9925-C6E35301C4B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A29BFA-3801-4847-A1E1-87A32423B4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0C42F85-0FBE-48C0-A629-8BC17C93C2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E443C38-4EE5-4E5F-ADF6-66502151DB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54DE6C-441A-4CEF-B2BF-E2755FD9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E5B71B3-BF16-460A-B638-D1A6043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9571135A-2E5D-477D-B14A-2B9AA455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13453AD8-C108-4346-9519-C496F8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EBB5DBC4-2BAD-41DC-AFCC-11E01A84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A857-1402-4ABB-A7CC-9467704990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350" y="501650"/>
            <a:ext cx="10909300" cy="434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2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562BD150-E869-44AC-B0E8-35618F7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F918A15-3E7F-42BB-83AB-473EF76AB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1AA9D900-7A0C-4788-85E0-9329B727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9D0A43-40DB-4967-BF0C-05CB54D3DF2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6C7E54F-930C-4B8D-9CE6-DCC37269B13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4F6F66D-CC67-443B-9CB5-FFD695ED45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B392295-CB7C-4805-B4B1-AC7531AC270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1ADCAAB-0B5C-4495-8D5D-32C87A21407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02E2A1-7B5F-4C33-98CD-98E24B61EF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77F4AD-5552-4A2F-A3FA-67834BF96FB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17EE90C-247C-4F8E-9B86-BD7E31F12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85E1522-3C37-44A6-81DC-1BF369AF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5048357E-69C2-4F32-8C47-3D84340F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10000"/>
              </a:lnSpc>
            </a:pP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63" name="Date Placeholder 8">
            <a:extLst>
              <a:ext uri="{FF2B5EF4-FFF2-40B4-BE49-F238E27FC236}">
                <a16:creationId xmlns:a16="http://schemas.microsoft.com/office/drawing/2014/main" id="{0CB3C12F-97EC-48F0-B4FC-924D91EC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4" name="Footer Placeholder 9">
            <a:extLst>
              <a:ext uri="{FF2B5EF4-FFF2-40B4-BE49-F238E27FC236}">
                <a16:creationId xmlns:a16="http://schemas.microsoft.com/office/drawing/2014/main" id="{E3780E67-8AD7-4AB6-880C-281395A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10">
            <a:extLst>
              <a:ext uri="{FF2B5EF4-FFF2-40B4-BE49-F238E27FC236}">
                <a16:creationId xmlns:a16="http://schemas.microsoft.com/office/drawing/2014/main" id="{28F5F854-E7C5-4C18-A6E1-ECEF9BD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22FBEE11-58B3-429A-8DAC-6A64A61338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2" y="0"/>
            <a:ext cx="11084189" cy="3854030"/>
          </a:xfrm>
          <a:custGeom>
            <a:avLst/>
            <a:gdLst>
              <a:gd name="connsiteX0" fmla="*/ 0 w 11084189"/>
              <a:gd name="connsiteY0" fmla="*/ 0 h 3854030"/>
              <a:gd name="connsiteX1" fmla="*/ 11084189 w 11084189"/>
              <a:gd name="connsiteY1" fmla="*/ 0 h 3854030"/>
              <a:gd name="connsiteX2" fmla="*/ 11061525 w 11084189"/>
              <a:gd name="connsiteY2" fmla="*/ 105743 h 3854030"/>
              <a:gd name="connsiteX3" fmla="*/ 5542094 w 11084189"/>
              <a:gd name="connsiteY3" fmla="*/ 3854030 h 3854030"/>
              <a:gd name="connsiteX4" fmla="*/ 22663 w 11084189"/>
              <a:gd name="connsiteY4" fmla="*/ 105743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3360105-7353-4ECE-84E2-90AB638A3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5AB2A0-6800-4AD4-A205-3E8C1112BC3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B26919-92C3-4374-AE4E-4317D65064C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6716C0-CAC5-41FA-B385-EBA8AFFDF12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7C1332-4CF7-41C1-ACC4-6C23744D478F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35C136-D3C6-42F1-840C-EE7B2BA3776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98CB80-2DAC-44B7-B719-6DF8BC2DBB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0613FF3-B071-4C0E-B6E7-6815CCCC403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Cross">
            <a:extLst>
              <a:ext uri="{FF2B5EF4-FFF2-40B4-BE49-F238E27FC236}">
                <a16:creationId xmlns:a16="http://schemas.microsoft.com/office/drawing/2014/main" id="{54409833-5EAC-4A40-B5BB-DE8282DD8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8476" y="143843"/>
            <a:ext cx="118872" cy="118872"/>
            <a:chOff x="1175347" y="3733800"/>
            <a:chExt cx="118872" cy="1188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9F7703-741D-4FB8-8620-F3BBFF5A015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34E00B-1518-4EAC-A170-4D2B5C23F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Cross">
            <a:extLst>
              <a:ext uri="{FF2B5EF4-FFF2-40B4-BE49-F238E27FC236}">
                <a16:creationId xmlns:a16="http://schemas.microsoft.com/office/drawing/2014/main" id="{CFFED490-4247-4E3E-8A2E-5AF8A14E6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00876" y="296243"/>
            <a:ext cx="118872" cy="118872"/>
            <a:chOff x="1175347" y="3733800"/>
            <a:chExt cx="118872" cy="118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78251-A149-4A27-9D43-C6E87A300F23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ADD3F7-FA3D-4A72-B8B3-3FCBBFCB0AC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D049-27F9-D30C-926C-27C72C36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02FB0-B746-E84D-AF8B-61981E34F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E422E-8966-8BFA-7881-0901F873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5187D-F470-BF53-D88C-85A8ED87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E65E-9831-FDB7-ADC7-8851A346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231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BC93-B13F-40AF-933A-D21D3929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F068B-7235-5C2A-B5E6-E4790AFFE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D06B5-3AFF-4AB1-3699-6D770752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D7D5-1A7E-A29F-BC0C-3A5A898A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BB32B-0017-B334-A20D-810690BE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5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9279-95B9-AA86-2001-5EC69FA1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85220-72C4-B08A-8A65-640E32955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110C-26CB-C143-A457-97CAB3DA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B92C8-31FB-C6C5-1073-18E9B113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52F6-757C-87D0-5EC1-A15AC9B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911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8E30-2BE7-D63B-D5D6-29C60AFD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7BF6-75C1-8A34-3318-7A78C4E00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FCAB2-8A6F-0D75-9398-5E20274C7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FCA35-265B-3659-7291-A3C30160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C1982-B977-AEED-8434-7ED98727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E1BCA-54B9-7D3E-A605-629816FE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84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50CFA-A897-A9DA-C9BC-67F2283F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0BC0C-1D99-DF15-1A1A-9BD63E88D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C4505-99F6-F66A-DA8D-D5EF4F088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B2BF5-0B89-85E8-E6AA-E0DE4E5D3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350214-7AA8-7597-BE48-95F5AA5D2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C2AB5-A188-6A88-1CC8-098A1B78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81165-8250-CA82-5AD0-0062362E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98D29-DEB4-5E99-FE36-84747A6B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8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F96E-13F5-8F9F-9CF0-5996B0ED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AEDA0-1CA7-02F9-2A80-39D065DF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41F92-0AFD-71C5-C607-1F555046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8C229-64A2-B5C5-4E37-A950D3F8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97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29F0-0122-6401-0C96-C5546225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9849-1560-A812-DCEB-D8E06BD0A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D3429-78DB-E04C-D66F-08EB072A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6DD89-6D0B-B5B9-B2B7-5298C711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C1A45-A74A-B0A8-E8B0-B2CAE5A2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942468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5140E-6E89-0204-AEAA-4110523A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2C14E-EB02-4A18-A543-0D1E5B40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2234B-7F76-543A-662A-5EC73FCE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30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1596-10AF-0FF5-73D7-468A25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6A66-F8BD-40F0-2C4F-BB090681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60A6F-4F46-947F-C5FD-D3AF498F3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F9C50-91D8-68E8-CC3F-22F9AE67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66DC2-4D3E-6D21-3C85-5E78C1B4C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E2FE6-B392-2408-D9D8-65A44DC9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90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0302-E017-D7A5-5DBB-865090AA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6160A-2F68-1965-312F-03B582E5FF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28233-6B24-087C-D47E-F6A41A04D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9FB26-A307-4FB6-CE99-468C8E4D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A9166-2722-60DB-48AD-A7F91A51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20C8D-FA91-1F3E-B755-41A9E26C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821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67FE-1734-A5C0-AF83-6DA374FB2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2D7DB-75E2-E51C-97EA-38F20FCD5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44BFB-C85C-7A56-9885-909F08E5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45006-E9B2-73DD-B074-E18A1B5A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1A2CA-00A9-F5C6-3FF4-AB6C748F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98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2407D-1571-DA96-3070-C338BB42F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AA0B7-8E1C-34B8-F19C-AAB2136D6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BB3F-8323-92C7-BA92-FF98C721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CC8D0-873C-0CA0-0087-91F57C1C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B9B46-1991-74FC-175F-1B53497D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57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CBB05-116A-ABA2-C997-A5560377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2AB89-AF98-EB60-A229-F933E5D40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38585-207B-8DEC-1147-698B25D5D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65CBA-F156-CA68-D54A-6F2EDD54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2352A-FB56-C4F4-3DC4-E25A3013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43E9-EE28-21CC-7CB3-907CBB2C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0225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77A4-E829-A53D-BF1A-DEA98E05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3BD67-A606-F723-68CB-CA2F1C78D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42722-651F-1FB8-E69C-DF8CA846D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65145-C1C8-340C-5864-E22D2827F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76E48-1EF9-B862-37BF-A05C7A30C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083C78-2BCF-A34E-895A-D2A5D787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BCCFD-6C56-55A6-7784-351683FF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A3879-E3F3-3366-5F29-B80B9676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6993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75E6-8EF9-6AFC-3DE5-52A4950B1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B423E-FC4F-5BFC-1CE0-863E614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FAAB-F16E-D009-8754-359B6D3F2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040E8-603D-1EA3-4A7C-3F009ED5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64091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2A139-D251-AE94-16C5-9DE7654A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219A5-BE73-7105-EBBB-9AFC0AD1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ADA25-0EF4-8022-2FF5-58ADC09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43190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711B-6F10-F207-E716-CE03A964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5F15-64A1-197C-7523-A88CA245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B8AED-26D4-14DC-3694-18159CF35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F2EBD-8AC7-B6F4-7870-C7647F17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2059B-6B8A-FF8C-B66D-CD939A33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2251A-B5A1-19F9-92A5-AB99DBAB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12994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9C1F-E0AF-5D2F-8B39-A18C27FD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27866-3CE7-4DFC-B9C8-987A8C888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2C03A-7EB5-02AA-5AC2-97C6C23D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89513-B505-5640-6F25-4A243614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80EF8-7C1E-E9AD-262D-EFAEF7B1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4F5ED-E160-EF5C-F466-3B44C660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785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A33F0-73F3-07F5-AFC7-DB17344E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5B3F5-91EF-1698-ECA8-C78F4A971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EB34D-F1E2-5B42-6AE9-F7B47DC7B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1B06-74D8-4BF9-9D61-1FCD62E42D26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14673-AADF-2F0C-7EB5-AB3332E7C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C10D8-1F85-3F54-528B-133366A32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C93E-13A1-4404-9F2E-56E835DE2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81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689" r:id="rId20"/>
    <p:sldLayoutId id="2147483722" r:id="rId21"/>
    <p:sldLayoutId id="2147483693" r:id="rId22"/>
    <p:sldLayoutId id="2147483721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7623BC-25C0-CB5F-19EF-F94038B9D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F4785-2D40-8FA8-971C-4A920C7C2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519C2-3BA1-EE18-EE15-49961B09A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AF3C5-2093-4610-BD5C-B3C6D8CC6D09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B2D3-019B-8DD1-5B9A-FC1663340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B169-6A6E-06C0-E3A3-476FADCA9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B017-7EFD-483F-8873-06BE19656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136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bluecampaignhub.com/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olartogether.co.uk/landing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6816765" cy="2226076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East </a:t>
            </a:r>
            <a:r>
              <a:rPr lang="en-US" sz="5400" dirty="0" err="1"/>
              <a:t>Grinstead</a:t>
            </a:r>
            <a:r>
              <a:rPr lang="en-US" sz="5400" dirty="0"/>
              <a:t> Town Council Sustainability Proposal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8684F-B8EE-1ADF-C221-D7C3146E0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3896" y="1107347"/>
            <a:ext cx="3570082" cy="461394"/>
          </a:xfrm>
        </p:spPr>
        <p:txBody>
          <a:bodyPr/>
          <a:lstStyle/>
          <a:p>
            <a:r>
              <a:rPr lang="en-GB" sz="1200" b="1" i="1" dirty="0"/>
              <a:t>Prepared by Southern Sheeting Supplies Ltd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998B9674-757C-9C9D-944F-8D8B7A417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12" y="6248331"/>
            <a:ext cx="1043178" cy="450102"/>
          </a:xfrm>
          <a:prstGeom prst="rect">
            <a:avLst/>
          </a:prstGeom>
        </p:spPr>
      </p:pic>
      <p:pic>
        <p:nvPicPr>
          <p:cNvPr id="9" name="Picture 9" descr="A picture containing cloud, outdoor, sky, tree&#10;&#10;Description automatically generated">
            <a:extLst>
              <a:ext uri="{FF2B5EF4-FFF2-40B4-BE49-F238E27FC236}">
                <a16:creationId xmlns:a16="http://schemas.microsoft.com/office/drawing/2014/main" id="{7E75CCF0-9606-E6EE-4CE0-ED3F2867A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085" y="2754617"/>
            <a:ext cx="7421298" cy="3943423"/>
          </a:xfrm>
          <a:prstGeom prst="rect">
            <a:avLst/>
          </a:prstGeom>
        </p:spPr>
      </p:pic>
      <p:pic>
        <p:nvPicPr>
          <p:cNvPr id="12" name="Picture 12" descr="A picture containing LEGO&#10;&#10;Description automatically generated">
            <a:extLst>
              <a:ext uri="{FF2B5EF4-FFF2-40B4-BE49-F238E27FC236}">
                <a16:creationId xmlns:a16="http://schemas.microsoft.com/office/drawing/2014/main" id="{94ED9D2B-2861-06F0-CF84-2A044C947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45" y="5706271"/>
            <a:ext cx="1807581" cy="9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50CE4-EAD4-FD82-B5FF-665A7F68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782" y="329184"/>
            <a:ext cx="6658090" cy="1783080"/>
          </a:xfrm>
        </p:spPr>
        <p:txBody>
          <a:bodyPr anchor="b">
            <a:normAutofit/>
          </a:bodyPr>
          <a:lstStyle/>
          <a:p>
            <a:r>
              <a:rPr lang="en-GB" sz="4900" b="1" dirty="0">
                <a:ea typeface="Calibri Light"/>
                <a:cs typeface="Calibri Light"/>
              </a:rPr>
              <a:t>Recommended Approach</a:t>
            </a:r>
            <a:br>
              <a:rPr lang="en-GB" sz="1800" dirty="0">
                <a:ea typeface="Calibri Light"/>
                <a:cs typeface="Calibri Light"/>
              </a:rPr>
            </a:br>
            <a:br>
              <a:rPr lang="en-GB" sz="1800" dirty="0">
                <a:ea typeface="Calibri Light"/>
                <a:cs typeface="Calibri Light"/>
              </a:rPr>
            </a:br>
            <a:r>
              <a:rPr lang="en-GB" sz="3100" dirty="0">
                <a:ea typeface="Calibri Light"/>
                <a:cs typeface="Calibri Light"/>
              </a:rPr>
              <a:t>What might the first steps be….</a:t>
            </a:r>
            <a:endParaRPr lang="en-GB" sz="5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30A8B-3D76-22DA-A40C-BF87B4C54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5" r="3330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3126B-94E2-3B3A-6147-8C366A11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A7C93E-13A1-4404-9F2E-56E835DE27D9}" type="slidenum">
              <a:rPr lang="en-GB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F5623A97-D190-1E69-710A-0ED28FF86A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259221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4680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706B91-250D-4CF1-B325-5A927313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98" y="771228"/>
            <a:ext cx="6268770" cy="8235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Recommendation….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82DD2-CD1F-AB30-08CD-919DB4C98D1D}"/>
              </a:ext>
            </a:extLst>
          </p:cNvPr>
          <p:cNvSpPr txBox="1"/>
          <p:nvPr/>
        </p:nvSpPr>
        <p:spPr>
          <a:xfrm>
            <a:off x="522589" y="1920303"/>
            <a:ext cx="6864048" cy="4937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It is recommended that the </a:t>
            </a:r>
            <a:r>
              <a:rPr lang="en-US" sz="1600" b="1" i="0" dirty="0">
                <a:effectLst/>
              </a:rPr>
              <a:t>EGTC Sustainability Strategy </a:t>
            </a:r>
            <a:r>
              <a:rPr lang="en-US" sz="1600" b="0" i="0" dirty="0">
                <a:effectLst/>
              </a:rPr>
              <a:t>is developed with regard to the </a:t>
            </a:r>
            <a:r>
              <a:rPr lang="en-US" sz="1600" b="1" i="0" dirty="0">
                <a:effectLst/>
              </a:rPr>
              <a:t>MSDC Sustainable Economy Strategy</a:t>
            </a:r>
            <a:r>
              <a:rPr lang="en-US" sz="1600" b="0" i="0" dirty="0">
                <a:effectLst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The Vision: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 vibrant District that is attractive, resilient and innovative that balances social well-being, environmental protection and sustainable economic growth.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The Themes: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The Sustainable Economy Strategy sets out the Council’s priorities for the next three years under the three core themes: </a:t>
            </a:r>
            <a:r>
              <a:rPr lang="en-US" sz="1600" b="1" dirty="0"/>
              <a:t>People, Place and Partnership</a:t>
            </a:r>
            <a:r>
              <a:rPr lang="en-US" sz="16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The Strategic Objectives: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There are a total of 14 objectives within the Action Plan for the period up to 2025 informed and guided by the 17 United Nations Sustainability Goals</a:t>
            </a:r>
          </a:p>
        </p:txBody>
      </p:sp>
      <p:pic>
        <p:nvPicPr>
          <p:cNvPr id="4" name="Picture 3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36833FB4-D47D-0D83-B52E-5EA38F4D9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16FF3F7F-0FCE-41C0-AFCB-B82DA0F9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100" y="351116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Create &amp; Publish a Mission Statement</a:t>
            </a:r>
          </a:p>
        </p:txBody>
      </p:sp>
      <p:pic>
        <p:nvPicPr>
          <p:cNvPr id="2" name="Picture 3" descr="A picture containing outdoor, building, sky, tree&#10;&#10;Description automatically generated">
            <a:extLst>
              <a:ext uri="{FF2B5EF4-FFF2-40B4-BE49-F238E27FC236}">
                <a16:creationId xmlns:a16="http://schemas.microsoft.com/office/drawing/2014/main" id="{0F83D2E6-3D4C-D9C7-C99A-10C81816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" r="4230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624401-DD7F-41EC-8255-1B883631DF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3100" y="1650999"/>
            <a:ext cx="3784600" cy="462280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br>
              <a:rPr lang="en-US" sz="2000" b="1" i="1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Our mission is to make our town a more sustainable and thriving place for everyone. We will do this by promoting sustainability in everything we do, from our upstream supply chain and </a:t>
            </a:r>
            <a:r>
              <a:rPr lang="en-US" sz="2000">
                <a:solidFill>
                  <a:srgbClr val="0070C0"/>
                </a:solidFill>
                <a:ea typeface="+mn-lt"/>
                <a:cs typeface="+mn-lt"/>
              </a:rPr>
              <a:t>service agreements, </a:t>
            </a:r>
            <a:r>
              <a:rPr lang="en-US" sz="2000" dirty="0">
                <a:solidFill>
                  <a:srgbClr val="0070C0"/>
                </a:solidFill>
                <a:ea typeface="+mn-lt"/>
                <a:cs typeface="+mn-lt"/>
              </a:rPr>
              <a:t>to our downstream service delivery. Our goal is to make a positive difference locally, nationally and internationally.</a:t>
            </a:r>
            <a:endParaRPr lang="en-US" sz="2000" b="1" i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706B91-250D-4CF1-B325-5A927313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Create and Publish a 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Sustainability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82DD2-CD1F-AB30-08CD-919DB4C98D1D}"/>
              </a:ext>
            </a:extLst>
          </p:cNvPr>
          <p:cNvSpPr txBox="1"/>
          <p:nvPr/>
        </p:nvSpPr>
        <p:spPr>
          <a:xfrm>
            <a:off x="971368" y="2711395"/>
            <a:ext cx="4114801" cy="34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Create the policy which sets out the specific rules, principles and guidelines to help in decision-making and governance of the EGTC operation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The following five Key Pillars may be inferred: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1.</a:t>
            </a:r>
            <a:r>
              <a:rPr lang="en-US" sz="1600" dirty="0"/>
              <a:t> </a:t>
            </a:r>
            <a:r>
              <a:rPr lang="en-US" sz="1600" b="1" dirty="0"/>
              <a:t>Natural Environment</a:t>
            </a:r>
            <a:endParaRPr lang="en-US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2</a:t>
            </a:r>
            <a:r>
              <a:rPr lang="en-US" sz="1600" b="0" i="0" dirty="0">
                <a:effectLst/>
              </a:rPr>
              <a:t>. </a:t>
            </a:r>
            <a:r>
              <a:rPr lang="en-US" sz="1600" b="1" dirty="0"/>
              <a:t>Community Wellbeing</a:t>
            </a:r>
            <a:endParaRPr lang="en-US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3.</a:t>
            </a:r>
            <a:r>
              <a:rPr lang="en-US" sz="1600" b="1" dirty="0"/>
              <a:t> Investing in our Community</a:t>
            </a:r>
            <a:endParaRPr lang="en-US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4.</a:t>
            </a:r>
            <a:r>
              <a:rPr lang="en-US" sz="1600" dirty="0"/>
              <a:t> </a:t>
            </a:r>
            <a:r>
              <a:rPr lang="en-US" sz="1600" b="1" dirty="0"/>
              <a:t>Sustainable Energy</a:t>
            </a:r>
            <a:endParaRPr lang="en-US" sz="16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5.</a:t>
            </a:r>
            <a:r>
              <a:rPr lang="en-US" sz="1600" dirty="0"/>
              <a:t> </a:t>
            </a:r>
            <a:r>
              <a:rPr lang="en-US" sz="1600" b="1" dirty="0"/>
              <a:t>Recycling &amp; Circularity</a:t>
            </a:r>
            <a:endParaRPr lang="en-US" sz="1600" b="0" i="0" dirty="0">
              <a:effectLst/>
            </a:endParaRPr>
          </a:p>
        </p:txBody>
      </p:sp>
      <p:pic>
        <p:nvPicPr>
          <p:cNvPr id="17" name="Picture 17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019EFEFA-5CE7-101D-5E9B-0AA1D7365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68" b="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124D8CB-63CD-6ED6-2A8F-172B167D6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DE0E5CB-1442-5858-8315-6595FF2E2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63" r="12122" b="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28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E3795E5D-69C5-4393-B210-9ABCC9DE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Ellipse 23">
            <a:extLst>
              <a:ext uri="{FF2B5EF4-FFF2-40B4-BE49-F238E27FC236}">
                <a16:creationId xmlns:a16="http://schemas.microsoft.com/office/drawing/2014/main" id="{46B6B1A8-430A-177A-69EB-7C11B7A9B380}"/>
              </a:ext>
            </a:extLst>
          </p:cNvPr>
          <p:cNvSpPr>
            <a:spLocks noChangeAspect="1"/>
          </p:cNvSpPr>
          <p:nvPr/>
        </p:nvSpPr>
        <p:spPr>
          <a:xfrm>
            <a:off x="616097" y="1075223"/>
            <a:ext cx="2017406" cy="1963287"/>
          </a:xfrm>
          <a:prstGeom prst="ellipse">
            <a:avLst/>
          </a:prstGeom>
          <a:solidFill>
            <a:srgbClr val="92D050"/>
          </a:solidFill>
          <a:ln w="57150" cap="rnd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5313">
              <a:spcAft>
                <a:spcPts val="600"/>
              </a:spcAft>
              <a:buSzPct val="120000"/>
              <a:defRPr/>
            </a:pP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Natural Environment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1" name="Ellipse 23">
            <a:extLst>
              <a:ext uri="{FF2B5EF4-FFF2-40B4-BE49-F238E27FC236}">
                <a16:creationId xmlns:a16="http://schemas.microsoft.com/office/drawing/2014/main" id="{019F0D7B-9965-5F79-D725-A6EAFB53E4E5}"/>
              </a:ext>
            </a:extLst>
          </p:cNvPr>
          <p:cNvSpPr>
            <a:spLocks noChangeAspect="1"/>
          </p:cNvSpPr>
          <p:nvPr/>
        </p:nvSpPr>
        <p:spPr>
          <a:xfrm>
            <a:off x="2900167" y="1073294"/>
            <a:ext cx="2017406" cy="1963287"/>
          </a:xfrm>
          <a:prstGeom prst="ellipse">
            <a:avLst/>
          </a:prstGeom>
          <a:solidFill>
            <a:srgbClr val="92D050"/>
          </a:solidFill>
          <a:ln w="57150" cap="rnd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5313">
              <a:spcAft>
                <a:spcPts val="600"/>
              </a:spcAft>
              <a:buSzPct val="120000"/>
              <a:defRPr/>
            </a:pP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Community Wellbeing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3" name="Ellipse 23">
            <a:extLst>
              <a:ext uri="{FF2B5EF4-FFF2-40B4-BE49-F238E27FC236}">
                <a16:creationId xmlns:a16="http://schemas.microsoft.com/office/drawing/2014/main" id="{02911C6B-9E92-4301-C6D1-E66192F2BEB7}"/>
              </a:ext>
            </a:extLst>
          </p:cNvPr>
          <p:cNvSpPr>
            <a:spLocks noChangeAspect="1"/>
          </p:cNvSpPr>
          <p:nvPr/>
        </p:nvSpPr>
        <p:spPr>
          <a:xfrm>
            <a:off x="5193885" y="1042428"/>
            <a:ext cx="2017406" cy="1963287"/>
          </a:xfrm>
          <a:prstGeom prst="ellipse">
            <a:avLst/>
          </a:prstGeom>
          <a:solidFill>
            <a:srgbClr val="92D050"/>
          </a:solidFill>
          <a:ln w="57150" cap="rnd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5313">
              <a:spcAft>
                <a:spcPts val="600"/>
              </a:spcAft>
              <a:buSzPct val="120000"/>
              <a:defRPr/>
            </a:pP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Investing in our community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5" name="Ellipse 23">
            <a:extLst>
              <a:ext uri="{FF2B5EF4-FFF2-40B4-BE49-F238E27FC236}">
                <a16:creationId xmlns:a16="http://schemas.microsoft.com/office/drawing/2014/main" id="{0E7469C7-260A-15D3-0FC2-AD5C21A34EF6}"/>
              </a:ext>
            </a:extLst>
          </p:cNvPr>
          <p:cNvSpPr>
            <a:spLocks noChangeAspect="1"/>
          </p:cNvSpPr>
          <p:nvPr/>
        </p:nvSpPr>
        <p:spPr>
          <a:xfrm>
            <a:off x="7497247" y="1001917"/>
            <a:ext cx="2017406" cy="1963287"/>
          </a:xfrm>
          <a:prstGeom prst="ellipse">
            <a:avLst/>
          </a:prstGeom>
          <a:solidFill>
            <a:srgbClr val="92D050"/>
          </a:solidFill>
          <a:ln w="57150" cap="rnd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5313">
              <a:spcAft>
                <a:spcPts val="600"/>
              </a:spcAft>
              <a:buSzPct val="120000"/>
              <a:defRPr/>
            </a:pP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Sustainable Energy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Ellipse 23">
            <a:extLst>
              <a:ext uri="{FF2B5EF4-FFF2-40B4-BE49-F238E27FC236}">
                <a16:creationId xmlns:a16="http://schemas.microsoft.com/office/drawing/2014/main" id="{FEC4EFEB-4355-AC7D-7B73-7F52040EE861}"/>
              </a:ext>
            </a:extLst>
          </p:cNvPr>
          <p:cNvSpPr>
            <a:spLocks noChangeAspect="1"/>
          </p:cNvSpPr>
          <p:nvPr/>
        </p:nvSpPr>
        <p:spPr>
          <a:xfrm>
            <a:off x="9781317" y="951759"/>
            <a:ext cx="2017406" cy="1963287"/>
          </a:xfrm>
          <a:prstGeom prst="ellipse">
            <a:avLst/>
          </a:prstGeom>
          <a:solidFill>
            <a:srgbClr val="92D050"/>
          </a:solidFill>
          <a:ln w="57150" cap="rnd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35999" tIns="35999" rIns="35999" bIns="35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5313">
              <a:spcAft>
                <a:spcPts val="600"/>
              </a:spcAft>
              <a:buSzPct val="120000"/>
              <a:defRPr/>
            </a:pP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Recycling</a:t>
            </a:r>
            <a:b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</a:b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Calibri Light"/>
                <a:ea typeface="Calibri Light"/>
                <a:cs typeface="Calibri Light"/>
              </a:rPr>
              <a:t>&amp; Circularity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996FF-A9F2-2689-A451-4EA1D93F34E2}"/>
              </a:ext>
            </a:extLst>
          </p:cNvPr>
          <p:cNvSpPr txBox="1"/>
          <p:nvPr/>
        </p:nvSpPr>
        <p:spPr>
          <a:xfrm>
            <a:off x="546069" y="3197454"/>
            <a:ext cx="215746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/>
              <a:t>Enriching our current green assets to support nature's well-being, while actively promoting biodiversity through the creation of nature-friendly habitats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6292A5-08A2-9890-0E1E-39AE04AD97E4}"/>
              </a:ext>
            </a:extLst>
          </p:cNvPr>
          <p:cNvSpPr txBox="1"/>
          <p:nvPr/>
        </p:nvSpPr>
        <p:spPr>
          <a:xfrm>
            <a:off x="9831214" y="3197453"/>
            <a:ext cx="196750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Championing recycling </a:t>
            </a:r>
            <a:r>
              <a:rPr lang="en-GB" dirty="0"/>
              <a:t>solutions, optimising resource usage, and fostering a circular economy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2D1F4C-F5DC-F47F-6E24-619C6290F977}"/>
              </a:ext>
            </a:extLst>
          </p:cNvPr>
          <p:cNvSpPr txBox="1"/>
          <p:nvPr/>
        </p:nvSpPr>
        <p:spPr>
          <a:xfrm>
            <a:off x="7522195" y="3211943"/>
            <a:ext cx="196751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/>
              <a:t>Meet our energy needs by harnessing clean, reliable &amp; sustainable  sources while embracing a commitment to future generations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D11201-A852-AEDD-AAB4-5E099BB110C0}"/>
              </a:ext>
            </a:extLst>
          </p:cNvPr>
          <p:cNvSpPr txBox="1"/>
          <p:nvPr/>
        </p:nvSpPr>
        <p:spPr>
          <a:xfrm>
            <a:off x="5114210" y="3197454"/>
            <a:ext cx="223629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/>
              <a:t>Empowering the community with diverse opportunities to cultivate a sense of place, belonging, meaningful connection and a shared community belief.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7FB1D-C24D-55CE-50CA-2E61A253BCB6}"/>
              </a:ext>
            </a:extLst>
          </p:cNvPr>
          <p:cNvSpPr txBox="1"/>
          <p:nvPr/>
        </p:nvSpPr>
        <p:spPr>
          <a:xfrm>
            <a:off x="2900167" y="3197454"/>
            <a:ext cx="201740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/>
              <a:t>Promoting the expansion of opportunities that support self-care, personal health, and the welfare of our community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C75DE6-B16E-1E23-5AA0-711F01B889A6}"/>
              </a:ext>
            </a:extLst>
          </p:cNvPr>
          <p:cNvSpPr txBox="1"/>
          <p:nvPr/>
        </p:nvSpPr>
        <p:spPr>
          <a:xfrm>
            <a:off x="386220" y="50483"/>
            <a:ext cx="114195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Establish five sustainability pillars that align with the Mission Statement, Policy and the MSDC Sustainable Economic Strategy</a:t>
            </a:r>
          </a:p>
        </p:txBody>
      </p:sp>
    </p:spTree>
    <p:extLst>
      <p:ext uri="{BB962C8B-B14F-4D97-AF65-F5344CB8AC3E}">
        <p14:creationId xmlns:p14="http://schemas.microsoft.com/office/powerpoint/2010/main" val="16590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8EA085-8D6A-4288-99D9-03A368AD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66" y="55621"/>
            <a:ext cx="9988166" cy="708081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Posterama"/>
              </a:rPr>
              <a:t>Potential Focus Areas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19B17-91B6-4698-9B79-6D45CE18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dirty="0" smtClean="0"/>
              <a:pPr/>
              <a:t>15</a:t>
            </a:fld>
            <a:endParaRPr lang="en-US" dirty="0"/>
          </a:p>
        </p:txBody>
      </p:sp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C2E5515A-C7E3-4090-AE2D-26DAD4C012F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40658148"/>
              </p:ext>
            </p:extLst>
          </p:nvPr>
        </p:nvGraphicFramePr>
        <p:xfrm>
          <a:off x="9645" y="839164"/>
          <a:ext cx="12238124" cy="594566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13664">
                  <a:extLst>
                    <a:ext uri="{9D8B030D-6E8A-4147-A177-3AD203B41FA5}">
                      <a16:colId xmlns:a16="http://schemas.microsoft.com/office/drawing/2014/main" val="1517755082"/>
                    </a:ext>
                  </a:extLst>
                </a:gridCol>
                <a:gridCol w="2264892">
                  <a:extLst>
                    <a:ext uri="{9D8B030D-6E8A-4147-A177-3AD203B41FA5}">
                      <a16:colId xmlns:a16="http://schemas.microsoft.com/office/drawing/2014/main" val="2446386500"/>
                    </a:ext>
                  </a:extLst>
                </a:gridCol>
                <a:gridCol w="2264892">
                  <a:extLst>
                    <a:ext uri="{9D8B030D-6E8A-4147-A177-3AD203B41FA5}">
                      <a16:colId xmlns:a16="http://schemas.microsoft.com/office/drawing/2014/main" val="3308918160"/>
                    </a:ext>
                  </a:extLst>
                </a:gridCol>
                <a:gridCol w="2264892">
                  <a:extLst>
                    <a:ext uri="{9D8B030D-6E8A-4147-A177-3AD203B41FA5}">
                      <a16:colId xmlns:a16="http://schemas.microsoft.com/office/drawing/2014/main" val="785184735"/>
                    </a:ext>
                  </a:extLst>
                </a:gridCol>
                <a:gridCol w="2264892">
                  <a:extLst>
                    <a:ext uri="{9D8B030D-6E8A-4147-A177-3AD203B41FA5}">
                      <a16:colId xmlns:a16="http://schemas.microsoft.com/office/drawing/2014/main" val="1854486728"/>
                    </a:ext>
                  </a:extLst>
                </a:gridCol>
                <a:gridCol w="2264892">
                  <a:extLst>
                    <a:ext uri="{9D8B030D-6E8A-4147-A177-3AD203B41FA5}">
                      <a16:colId xmlns:a16="http://schemas.microsoft.com/office/drawing/2014/main" val="1808496511"/>
                    </a:ext>
                  </a:extLst>
                </a:gridCol>
              </a:tblGrid>
              <a:tr h="117556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Pillar 1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Natural Environment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Pillar 2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Community Health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Pillar 3 </a:t>
                      </a:r>
                      <a:br>
                        <a:rPr lang="en-US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Reimbursing the community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Pillar 4</a:t>
                      </a:r>
                      <a:br>
                        <a:rPr lang="en-US" b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Energy</a:t>
                      </a:r>
                      <a:endParaRPr lang="en-US" b="1" dirty="0"/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Pillar 5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Recycling &amp; Sustainability</a:t>
                      </a:r>
                      <a:endParaRPr lang="en-US" b="1" dirty="0"/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351803"/>
                  </a:ext>
                </a:extLst>
              </a:tr>
              <a:tr h="1480764"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Turners Hill Road Recreation Ground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Community Cycles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Repair café 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+mn-lt"/>
                        </a:rPr>
                        <a:t>Renewable energy</a:t>
                      </a:r>
                      <a:b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+mn-lt"/>
                        </a:rPr>
                      </a:b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+mn-lt"/>
                        </a:rPr>
                        <a:t>generation &amp; purchase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  <a:p>
                      <a:pPr lvl="0" algn="ctr">
                        <a:buNone/>
                      </a:pP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Educating the community 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628125"/>
                  </a:ext>
                </a:extLst>
              </a:tr>
              <a:tr h="1480764">
                <a:tc>
                  <a:txBody>
                    <a:bodyPr/>
                    <a:lstStyle/>
                    <a:p>
                      <a:r>
                        <a:rPr lang="en-US" dirty="0"/>
                        <a:t> 2.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Queens Road</a:t>
                      </a:r>
                      <a:b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</a:b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Cemetery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Outdoor gym equipment 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Community &amp; Environmental Grants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+mn-lt"/>
                        </a:rPr>
                        <a:t>Net zero energy use in delivery of services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Waste reduction</a:t>
                      </a:r>
                      <a:br>
                        <a:rPr lang="en-US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&amp; processing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315634"/>
                  </a:ext>
                </a:extLst>
              </a:tr>
              <a:tr h="1808567">
                <a:tc>
                  <a:txBody>
                    <a:bodyPr/>
                    <a:lstStyle/>
                    <a:p>
                      <a:r>
                        <a:rPr lang="en-US" dirty="0"/>
                        <a:t> 3.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St Margarets Loop 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Local maps 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Youth facilities and engagement 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Sustainable sourcing 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311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4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87" y="559814"/>
            <a:ext cx="10596217" cy="1335662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Posterama"/>
              </a:rPr>
              <a:t>Pillar One – The Natural Environment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1E3811-D41A-4D85-B150-7AFDC5F57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44" y="1605926"/>
            <a:ext cx="3327366" cy="597604"/>
          </a:xfrm>
        </p:spPr>
        <p:txBody>
          <a:bodyPr lIns="91440" tIns="45720" rIns="91440" bIns="45720" anchor="t"/>
          <a:lstStyle/>
          <a:p>
            <a:r>
              <a:rPr lang="en-US" dirty="0"/>
              <a:t>Turners Hill Rec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43CD2B-9160-40FC-B238-1804C79D3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Tree Planting</a:t>
            </a:r>
          </a:p>
          <a:p>
            <a:r>
              <a:rPr lang="en-US" dirty="0"/>
              <a:t>Wildflower planting (bees)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Create school plots maintained by local school students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Outdoor gym equipment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DD2265-8935-4BBA-BE56-04459C5EF4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0580" y="1538407"/>
            <a:ext cx="3327366" cy="597604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Calibri"/>
              </a:rPr>
              <a:t>Queens Road Cemetery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191A93-3D1D-4E77-AD7E-00490FF6ABDE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cs typeface="Calibri"/>
              </a:rPr>
              <a:t>Overcome barriers to reopening</a:t>
            </a:r>
            <a:endParaRPr lang="en-US" dirty="0"/>
          </a:p>
          <a:p>
            <a:r>
              <a:rPr lang="en-US" dirty="0"/>
              <a:t>Wildflower planting (bees)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Tourism generation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6B6EE6-2415-4EFC-A00B-D8ECAA72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87201" y="1538407"/>
            <a:ext cx="3317720" cy="819452"/>
          </a:xfrm>
        </p:spPr>
        <p:txBody>
          <a:bodyPr lIns="91440" tIns="45720" rIns="91440" bIns="45720" anchor="t"/>
          <a:lstStyle/>
          <a:p>
            <a:r>
              <a:rPr lang="en-US" dirty="0"/>
              <a:t>St Margarets Loop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1447B0-7DAE-44A9-A8BE-72B03AE0D2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Wildflower plantings (bees)</a:t>
            </a:r>
            <a:endParaRPr lang="en-US" dirty="0">
              <a:cs typeface="Calibri"/>
            </a:endParaRPr>
          </a:p>
          <a:p>
            <a:r>
              <a:rPr lang="en-US" dirty="0"/>
              <a:t>Understand what can be done with land owned.</a:t>
            </a:r>
          </a:p>
          <a:p>
            <a:r>
              <a:rPr lang="en-US" dirty="0">
                <a:cs typeface="Calibri" panose="020F0502020204030204"/>
              </a:rPr>
              <a:t>Create pedestrian access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DCA8098-1062-09F1-8D7F-43DCB7E9DEAB}"/>
              </a:ext>
            </a:extLst>
          </p:cNvPr>
          <p:cNvSpPr txBox="1">
            <a:spLocks/>
          </p:cNvSpPr>
          <p:nvPr/>
        </p:nvSpPr>
        <p:spPr>
          <a:xfrm>
            <a:off x="295930" y="4986029"/>
            <a:ext cx="11054133" cy="17354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70C0"/>
                </a:solidFill>
              </a:rPr>
              <a:t>What opportunities exist to work in collaboration with </a:t>
            </a:r>
            <a:r>
              <a:rPr lang="en-US" sz="1800" dirty="0">
                <a:solidFill>
                  <a:srgbClr val="0070C0"/>
                </a:solidFill>
              </a:rPr>
              <a:t>MDSC Parks Improvement Plans </a:t>
            </a:r>
            <a:r>
              <a:rPr lang="en-US" sz="1800" b="0" dirty="0">
                <a:solidFill>
                  <a:srgbClr val="0070C0"/>
                </a:solidFill>
              </a:rPr>
              <a:t>being delivered by</a:t>
            </a:r>
            <a:br>
              <a:rPr lang="en-US" sz="1800" b="0" dirty="0">
                <a:solidFill>
                  <a:srgbClr val="0070C0"/>
                </a:solidFill>
              </a:rPr>
            </a:br>
            <a:r>
              <a:rPr lang="en-US" sz="1800" b="0" dirty="0">
                <a:solidFill>
                  <a:srgbClr val="0070C0"/>
                </a:solidFill>
              </a:rPr>
              <a:t>Allen Scott Landscape Architects for </a:t>
            </a:r>
            <a:r>
              <a:rPr lang="en-US" sz="1800" dirty="0">
                <a:solidFill>
                  <a:srgbClr val="0070C0"/>
                </a:solidFill>
              </a:rPr>
              <a:t>Brooklands Park </a:t>
            </a:r>
            <a:r>
              <a:rPr lang="en-US" sz="1800" b="0" dirty="0">
                <a:solidFill>
                  <a:srgbClr val="0070C0"/>
                </a:solidFill>
              </a:rPr>
              <a:t>&amp; </a:t>
            </a:r>
            <a:r>
              <a:rPr lang="en-US" sz="1800" dirty="0">
                <a:solidFill>
                  <a:srgbClr val="0070C0"/>
                </a:solidFill>
              </a:rPr>
              <a:t>Mount Noddy Recreation Ground</a:t>
            </a:r>
            <a:r>
              <a:rPr lang="en-US" sz="1800" b="0" dirty="0">
                <a:solidFill>
                  <a:srgbClr val="0070C0"/>
                </a:solidFill>
              </a:rPr>
              <a:t>?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What part can the volunteer </a:t>
            </a:r>
            <a:r>
              <a:rPr lang="en-US" sz="1800" dirty="0">
                <a:solidFill>
                  <a:srgbClr val="0070C0"/>
                </a:solidFill>
              </a:rPr>
              <a:t>East Court Gardeners </a:t>
            </a:r>
            <a:r>
              <a:rPr lang="en-US" sz="1800" b="0" dirty="0">
                <a:solidFill>
                  <a:srgbClr val="0070C0"/>
                </a:solidFill>
              </a:rPr>
              <a:t>play? Expertise, know-how, </a:t>
            </a:r>
            <a:r>
              <a:rPr lang="en-US" sz="1800" b="0" dirty="0" err="1">
                <a:solidFill>
                  <a:srgbClr val="0070C0"/>
                </a:solidFill>
              </a:rPr>
              <a:t>labour</a:t>
            </a:r>
            <a:r>
              <a:rPr lang="en-US" sz="1800" b="0" dirty="0">
                <a:solidFill>
                  <a:srgbClr val="0070C0"/>
                </a:solidFill>
              </a:rPr>
              <a:t>, community……</a:t>
            </a:r>
          </a:p>
          <a:p>
            <a:r>
              <a:rPr lang="en-US" sz="1800" b="0" dirty="0">
                <a:solidFill>
                  <a:srgbClr val="0070C0"/>
                </a:solidFill>
              </a:rPr>
              <a:t>MSDC are engaged with the </a:t>
            </a:r>
            <a:r>
              <a:rPr lang="en-US" sz="1800" dirty="0">
                <a:solidFill>
                  <a:srgbClr val="0070C0"/>
                </a:solidFill>
              </a:rPr>
              <a:t>BLUE Campaign </a:t>
            </a:r>
            <a:r>
              <a:rPr lang="en-US" sz="1800" b="0" dirty="0">
                <a:solidFill>
                  <a:srgbClr val="0070C0"/>
                </a:solidFill>
              </a:rPr>
              <a:t>with 40 sites rewilded and supported for environmental diversity.</a:t>
            </a:r>
            <a:br>
              <a:rPr lang="en-US" sz="1800" b="0" dirty="0">
                <a:solidFill>
                  <a:srgbClr val="0070C0"/>
                </a:solidFill>
              </a:rPr>
            </a:br>
            <a:r>
              <a:rPr lang="en-US" sz="1800" b="0" dirty="0">
                <a:solidFill>
                  <a:srgbClr val="0070C0"/>
                </a:solidFill>
              </a:rPr>
              <a:t>How can EGTC leverage this?   </a:t>
            </a:r>
            <a:r>
              <a:rPr lang="en-US" sz="1800" b="0" dirty="0">
                <a:solidFill>
                  <a:srgbClr val="0070C0"/>
                </a:solidFill>
                <a:hlinkClick r:id="rId2"/>
              </a:rPr>
              <a:t>https://bluecampaignhub.com/ </a:t>
            </a:r>
            <a:r>
              <a:rPr lang="en-US" sz="1800" b="0" dirty="0">
                <a:solidFill>
                  <a:srgbClr val="0070C0"/>
                </a:solidFill>
              </a:rPr>
              <a:t>       </a:t>
            </a:r>
            <a:endParaRPr lang="en-US" sz="1800" b="0" dirty="0">
              <a:solidFill>
                <a:srgbClr val="0070C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87" y="559814"/>
            <a:ext cx="10596217" cy="747283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Posterama"/>
              </a:rPr>
              <a:t>Pillar Two – Community Wellbeing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1E3811-D41A-4D85-B150-7AFDC5F57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981" y="1538407"/>
            <a:ext cx="3327366" cy="59760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Community cycles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43CD2B-9160-40FC-B238-1804C79D3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cs typeface="Calibri"/>
              </a:rPr>
              <a:t>Explore E bike option to run alongside normal cycles</a:t>
            </a:r>
            <a:endParaRPr lang="en-US" dirty="0"/>
          </a:p>
          <a:p>
            <a:r>
              <a:rPr lang="en-US" dirty="0">
                <a:cs typeface="Calibri" panose="020F0502020204030204"/>
              </a:rPr>
              <a:t>Sponsorship by local businesses: "Buy a Bike" campaign?</a:t>
            </a:r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DD2265-8935-4BBA-BE56-04459C5EF4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0580" y="1538407"/>
            <a:ext cx="3520277" cy="597604"/>
          </a:xfrm>
        </p:spPr>
        <p:txBody>
          <a:bodyPr lIns="91440" tIns="45720" rIns="91440" bIns="45720" anchor="t"/>
          <a:lstStyle/>
          <a:p>
            <a:r>
              <a:rPr lang="en-US" dirty="0"/>
              <a:t>Outdoor Gym Equipment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191A93-3D1D-4E77-AD7E-00490FF6ABDE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cs typeface="Calibri"/>
              </a:rPr>
              <a:t>Potential site locations</a:t>
            </a:r>
          </a:p>
          <a:p>
            <a:r>
              <a:rPr lang="en-US" dirty="0">
                <a:cs typeface="Calibri"/>
              </a:rPr>
              <a:t>Sponsorship of gym equipment by local businesses. 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6B6EE6-2415-4EFC-A00B-D8ECAA72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87201" y="1538407"/>
            <a:ext cx="3317720" cy="819452"/>
          </a:xfrm>
        </p:spPr>
        <p:txBody>
          <a:bodyPr lIns="91440" tIns="45720" rIns="91440" bIns="45720" anchor="t"/>
          <a:lstStyle/>
          <a:p>
            <a:r>
              <a:rPr lang="en-US">
                <a:ea typeface="Calibri"/>
                <a:cs typeface="Calibri"/>
              </a:rPr>
              <a:t>Walking &amp; Cycling Maps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1447B0-7DAE-44A9-A8BE-72B03AE0D2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Create a series of maps &amp; billboards covering walking &amp; cycling routes in and around the town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Include distance, calories burnt, carbon saved calculations</a:t>
            </a:r>
          </a:p>
          <a:p>
            <a:r>
              <a:rPr lang="en-US" dirty="0">
                <a:cs typeface="Calibri" panose="020F0502020204030204"/>
              </a:rPr>
              <a:t>Create new traffic free cycling routes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BEF90DD-45DB-834A-DCF8-134AE2AC1633}"/>
              </a:ext>
            </a:extLst>
          </p:cNvPr>
          <p:cNvSpPr txBox="1">
            <a:spLocks/>
          </p:cNvSpPr>
          <p:nvPr/>
        </p:nvSpPr>
        <p:spPr>
          <a:xfrm>
            <a:off x="397298" y="5592933"/>
            <a:ext cx="11054133" cy="738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0070C0"/>
                </a:solidFill>
              </a:rPr>
              <a:t>Last year 1,785* contacted the MSDC Wellbeing Service seeking help to adopt a healthier lifestyle – how can EGTC play its part? 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7C99FCB-BFF6-BF1E-9E15-A8EA5637C8BE}"/>
              </a:ext>
            </a:extLst>
          </p:cNvPr>
          <p:cNvSpPr txBox="1">
            <a:spLocks/>
          </p:cNvSpPr>
          <p:nvPr/>
        </p:nvSpPr>
        <p:spPr>
          <a:xfrm>
            <a:off x="4046451" y="6492180"/>
            <a:ext cx="3696072" cy="3459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0070C0"/>
                </a:solidFill>
              </a:rPr>
              <a:t>* As reported in Mid Sussex Matters Spring 2023 edition</a:t>
            </a:r>
          </a:p>
        </p:txBody>
      </p:sp>
    </p:spTree>
    <p:extLst>
      <p:ext uri="{BB962C8B-B14F-4D97-AF65-F5344CB8AC3E}">
        <p14:creationId xmlns:p14="http://schemas.microsoft.com/office/powerpoint/2010/main" val="39725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63" y="559814"/>
            <a:ext cx="11657229" cy="1335662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Posterama"/>
              </a:rPr>
              <a:t>Pillar Three – Reimbursing the Community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1E3811-D41A-4D85-B150-7AFDC5F57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44" y="1605926"/>
            <a:ext cx="3327366" cy="597604"/>
          </a:xfrm>
        </p:spPr>
        <p:txBody>
          <a:bodyPr lIns="91440" tIns="45720" rIns="91440" bIns="45720" anchor="t"/>
          <a:lstStyle/>
          <a:p>
            <a:r>
              <a:rPr lang="en-US" dirty="0"/>
              <a:t>Repair cafe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43CD2B-9160-40FC-B238-1804C79D3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Create a plan to open </a:t>
            </a:r>
          </a:p>
          <a:p>
            <a:r>
              <a:rPr lang="en-US" dirty="0"/>
              <a:t>Understand and cost what's required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 panose="020F0502020204030204"/>
              </a:rPr>
              <a:t>Canvas for local business sponsorship</a:t>
            </a:r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DD2265-8935-4BBA-BE56-04459C5EF4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0580" y="1538407"/>
            <a:ext cx="3327366" cy="954490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Calibri"/>
              </a:rPr>
              <a:t>Community &amp; Environmental Grants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191A93-3D1D-4E77-AD7E-00490FF6ABDE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285750" indent="-285750"/>
            <a:r>
              <a:rPr lang="en-US" dirty="0"/>
              <a:t>Create a list of possible grant availability</a:t>
            </a:r>
            <a:endParaRPr lang="en-US" dirty="0">
              <a:cs typeface="Calibri" panose="020F0502020204030204"/>
            </a:endParaRPr>
          </a:p>
          <a:p>
            <a:pPr marL="285750" indent="-285750"/>
            <a:r>
              <a:rPr lang="en-US" dirty="0">
                <a:cs typeface="Calibri" panose="020F0502020204030204"/>
              </a:rPr>
              <a:t>Choose a short list that align with the five pillar projects to go forward for application. </a:t>
            </a:r>
            <a:endParaRPr lang="en-US" dirty="0">
              <a:ea typeface="Calibri"/>
              <a:cs typeface="Calibri" panose="020F0502020204030204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6B6EE6-2415-4EFC-A00B-D8ECAA72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87201" y="1538407"/>
            <a:ext cx="3317720" cy="819452"/>
          </a:xfrm>
        </p:spPr>
        <p:txBody>
          <a:bodyPr lIns="91440" tIns="45720" rIns="91440" bIns="45720" anchor="t"/>
          <a:lstStyle/>
          <a:p>
            <a:r>
              <a:rPr lang="en-US" dirty="0"/>
              <a:t>Youth facilities and engagement</a:t>
            </a:r>
            <a:endParaRPr lang="en-US" dirty="0">
              <a:cs typeface="Calibri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1447B0-7DAE-44A9-A8BE-72B03AE0D2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Investigate how East Grinstead Youth Club may be able to reopen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Engage with local business to support young people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E9A3C0B-C35D-878A-13EF-DDDD9C0E2920}"/>
              </a:ext>
            </a:extLst>
          </p:cNvPr>
          <p:cNvSpPr txBox="1">
            <a:spLocks/>
          </p:cNvSpPr>
          <p:nvPr/>
        </p:nvSpPr>
        <p:spPr>
          <a:xfrm>
            <a:off x="397298" y="5319594"/>
            <a:ext cx="11054133" cy="12278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70C0"/>
                </a:solidFill>
              </a:rPr>
              <a:t>Mid Sussex Applauds 2022 Winner – Trevor Carpenter – Lindfield Repair Café </a:t>
            </a:r>
          </a:p>
          <a:p>
            <a:r>
              <a:rPr lang="en-GB" sz="2000" b="0" dirty="0">
                <a:solidFill>
                  <a:srgbClr val="0070C0"/>
                </a:solidFill>
              </a:rPr>
              <a:t>Trevor Carpenter set up Lindfield’s Repair Café. Trevor has worked relentlessly to make the Café a success - inspiring volunteers, building skills, linking the community and tackling waste. “</a:t>
            </a:r>
            <a:r>
              <a:rPr lang="en-GB" sz="2000" b="0" i="1" dirty="0">
                <a:solidFill>
                  <a:srgbClr val="0070C0"/>
                </a:solidFill>
              </a:rPr>
              <a:t>I can’t think of anyone who deserves a round of applause more than Trevor.</a:t>
            </a:r>
            <a:r>
              <a:rPr lang="en-GB" sz="2000" b="0" dirty="0">
                <a:solidFill>
                  <a:srgbClr val="0070C0"/>
                </a:solidFill>
              </a:rPr>
              <a:t>”     </a:t>
            </a:r>
            <a:r>
              <a:rPr lang="en-GB" sz="2000" dirty="0">
                <a:solidFill>
                  <a:srgbClr val="0070C0"/>
                </a:solidFill>
              </a:rPr>
              <a:t>Let’s not try to reinvent the wheel - what can we learn from Trevor? 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63" y="559814"/>
            <a:ext cx="11657229" cy="1335662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Posterama"/>
              </a:rPr>
              <a:t>Pillar Four – Energy 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1E3811-D41A-4D85-B150-7AFDC5F57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271" y="1393723"/>
            <a:ext cx="3317721" cy="1253502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4472C4"/>
                </a:solidFill>
                <a:ea typeface="Calibri"/>
                <a:cs typeface="Calibri"/>
              </a:rPr>
              <a:t>Renewable energy generation &amp; purchase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43CD2B-9160-40FC-B238-1804C79D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35" y="2303023"/>
            <a:ext cx="3319569" cy="3365605"/>
          </a:xfr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Purchase all energy from sustainable sources</a:t>
            </a:r>
          </a:p>
          <a:p>
            <a:r>
              <a:rPr lang="en-US" dirty="0">
                <a:ea typeface="Calibri"/>
                <a:cs typeface="Calibri"/>
              </a:rPr>
              <a:t>Create a costed plan for the installation of solar panels on council properties</a:t>
            </a:r>
          </a:p>
          <a:p>
            <a:r>
              <a:rPr lang="en-US" dirty="0">
                <a:cs typeface="Calibri"/>
              </a:rPr>
              <a:t>Owner/occupier low-cost purchase plan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D726-714D-457B-0D35-2DA8F20BB3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5187" y="1393724"/>
            <a:ext cx="3317721" cy="1012363"/>
          </a:xfrm>
        </p:spPr>
        <p:txBody>
          <a:bodyPr lIns="91440" tIns="45720" rIns="91440" bIns="45720" anchor="t"/>
          <a:lstStyle/>
          <a:p>
            <a:r>
              <a:rPr lang="en-GB" dirty="0">
                <a:ea typeface="Calibri"/>
                <a:cs typeface="Calibri"/>
              </a:rPr>
              <a:t>Sustainable delivery of services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191A93-3D1D-4E77-AD7E-00490FF6ABD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10751" y="2245150"/>
            <a:ext cx="3319569" cy="3365605"/>
          </a:xfrm>
        </p:spPr>
        <p:txBody>
          <a:bodyPr lIns="91440" tIns="45720" rIns="91440" bIns="45720" anchor="t">
            <a:normAutofit fontScale="92500"/>
          </a:bodyPr>
          <a:lstStyle/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Engage with local business to encourage solar panel installation on their property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+mn-lt"/>
                <a:cs typeface="+mn-lt"/>
                <a:hlinkClick r:id="rId2"/>
              </a:rPr>
              <a:t>https://solartogether.co.uk/landing</a:t>
            </a:r>
            <a:endParaRPr lang="en-US" i="1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Use of bio diesel in vehicles and plant where possible</a:t>
            </a:r>
          </a:p>
          <a:p>
            <a:r>
              <a:rPr lang="en-US" dirty="0">
                <a:ea typeface="Calibri"/>
                <a:cs typeface="Calibri"/>
              </a:rPr>
              <a:t>All mechanical equipment replacement to be zero carbon (electric or biofuel)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6B6EE6-2415-4EFC-A00B-D8ECAA72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7555" y="1422660"/>
            <a:ext cx="3317720" cy="1340312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Alternative Options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1447B0-7DAE-44A9-A8BE-72B03AE0D2A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77447" y="2650264"/>
            <a:ext cx="3319569" cy="336560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Costed plan for heat pump installation at East Court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ses with different coloured roofs">
            <a:extLst>
              <a:ext uri="{FF2B5EF4-FFF2-40B4-BE49-F238E27FC236}">
                <a16:creationId xmlns:a16="http://schemas.microsoft.com/office/drawing/2014/main" id="{6A80740F-0885-7482-2360-0FF47B8EF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" b="2918"/>
          <a:stretch/>
        </p:blipFill>
        <p:spPr>
          <a:xfrm>
            <a:off x="68420" y="10"/>
            <a:ext cx="12123578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A466856B-8AF0-BC54-4093-B2AABB70D009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5259378" cy="655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0070C0"/>
                </a:solidFill>
              </a:rPr>
              <a:t>Who are we?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7729718C-261F-766B-1D5A-86C37D4AAFB5}"/>
              </a:ext>
            </a:extLst>
          </p:cNvPr>
          <p:cNvSpPr>
            <a:spLocks noGrp="1"/>
          </p:cNvSpPr>
          <p:nvPr/>
        </p:nvSpPr>
        <p:spPr>
          <a:xfrm>
            <a:off x="381159" y="3187336"/>
            <a:ext cx="5478047" cy="34485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L C Hobbs &amp; Son Ltd </a:t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        </a:t>
            </a:r>
            <a:r>
              <a:rPr lang="en-US" sz="2800" dirty="0">
                <a:solidFill>
                  <a:srgbClr val="0070C0"/>
                </a:solidFill>
              </a:rPr>
              <a:t>1969 </a:t>
            </a:r>
            <a:r>
              <a:rPr lang="en-US" sz="2800" dirty="0">
                <a:solidFill>
                  <a:srgbClr val="0070C0"/>
                </a:solidFill>
                <a:ea typeface="Calibri"/>
                <a:cs typeface="Calibri"/>
              </a:rPr>
              <a:t>–</a:t>
            </a:r>
            <a:r>
              <a:rPr lang="en-US" sz="2800" dirty="0">
                <a:solidFill>
                  <a:srgbClr val="0070C0"/>
                </a:solidFill>
              </a:rPr>
              <a:t> Present</a:t>
            </a:r>
            <a:endParaRPr lang="en-US" sz="2800" dirty="0">
              <a:solidFill>
                <a:srgbClr val="0070C0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Southern Sheeting Supplies Ltd</a:t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        </a:t>
            </a:r>
            <a:r>
              <a:rPr lang="en-US" sz="2800" dirty="0">
                <a:solidFill>
                  <a:srgbClr val="0070C0"/>
                </a:solidFill>
              </a:rPr>
              <a:t>1979 – Present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ea typeface="Calibri"/>
                <a:cs typeface="Calibri"/>
              </a:rPr>
              <a:t>Deers Leap Park</a:t>
            </a:r>
            <a:br>
              <a:rPr lang="en-US" sz="2800" b="1" dirty="0">
                <a:solidFill>
                  <a:srgbClr val="0070C0"/>
                </a:solidFill>
                <a:ea typeface="Calibri"/>
                <a:cs typeface="Calibri"/>
              </a:rPr>
            </a:br>
            <a:r>
              <a:rPr lang="en-US" sz="2800" b="1" dirty="0">
                <a:solidFill>
                  <a:srgbClr val="0070C0"/>
                </a:solidFill>
                <a:ea typeface="Calibri"/>
                <a:cs typeface="Calibri"/>
              </a:rPr>
              <a:t>        </a:t>
            </a:r>
            <a:r>
              <a:rPr lang="en-US" sz="2800" dirty="0">
                <a:solidFill>
                  <a:srgbClr val="0070C0"/>
                </a:solidFill>
                <a:ea typeface="Calibri"/>
                <a:cs typeface="Calibri"/>
              </a:rPr>
              <a:t>1996 – Present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South-East Fabricators Ltd</a:t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       </a:t>
            </a:r>
            <a:r>
              <a:rPr lang="en-US" sz="2800" dirty="0">
                <a:solidFill>
                  <a:srgbClr val="0070C0"/>
                </a:solidFill>
              </a:rPr>
              <a:t> 2008 </a:t>
            </a:r>
            <a:r>
              <a:rPr lang="en-US" sz="2800" dirty="0">
                <a:solidFill>
                  <a:srgbClr val="0070C0"/>
                </a:solidFill>
                <a:ea typeface="Calibri"/>
                <a:cs typeface="Calibri"/>
              </a:rPr>
              <a:t>–</a:t>
            </a:r>
            <a:r>
              <a:rPr lang="en-US" sz="2800" dirty="0">
                <a:solidFill>
                  <a:srgbClr val="0070C0"/>
                </a:solidFill>
              </a:rPr>
              <a:t> Present</a:t>
            </a:r>
            <a:endParaRPr lang="en-US" sz="2800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8AAFA-C876-2951-88AD-39879F6F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3B850FF-6169-4056-8077-06FFA93A5366}" type="slidenum">
              <a:rPr lang="en-US" sz="1200" spc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 spc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35AE9F0-297B-ABE9-03A3-85260ED6594C}"/>
              </a:ext>
            </a:extLst>
          </p:cNvPr>
          <p:cNvSpPr txBox="1"/>
          <p:nvPr/>
        </p:nvSpPr>
        <p:spPr>
          <a:xfrm>
            <a:off x="170919" y="1312472"/>
            <a:ext cx="11864327" cy="23237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70C0"/>
                </a:solidFill>
              </a:rPr>
              <a:t>The Hobbs family have lived and worked in East Grinstead for 3 generations. 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70C0"/>
                </a:solidFill>
                <a:ea typeface="Calibri"/>
                <a:cs typeface="Calibri"/>
              </a:rPr>
              <a:t>Started farming in 1969 and branched out into new business enterprises now employing 75 people</a:t>
            </a:r>
          </a:p>
          <a:p>
            <a:pPr>
              <a:spcAft>
                <a:spcPts val="600"/>
              </a:spcAft>
            </a:pPr>
            <a:endParaRPr lang="en-GB" sz="2800" b="1" dirty="0">
              <a:solidFill>
                <a:srgbClr val="0070C0"/>
              </a:solidFill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2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761B07C-C33B-DF73-FCCA-1149DE263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127" y="2477859"/>
            <a:ext cx="5478047" cy="43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63" y="559814"/>
            <a:ext cx="11657229" cy="1335662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Posterama"/>
              </a:rPr>
              <a:t>Pillar Five – Recycling &amp; Circularity 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1E3811-D41A-4D85-B150-7AFDC5F57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271" y="1393723"/>
            <a:ext cx="3317721" cy="1253502"/>
          </a:xfrm>
        </p:spPr>
        <p:txBody>
          <a:bodyPr lIns="91440" tIns="45720" rIns="91440" bIns="45720" anchor="t"/>
          <a:lstStyle/>
          <a:p>
            <a:r>
              <a:rPr lang="en-US" sz="2200" dirty="0">
                <a:solidFill>
                  <a:srgbClr val="4472C4"/>
                </a:solidFill>
                <a:ea typeface="Calibri"/>
                <a:cs typeface="Calibri"/>
              </a:rPr>
              <a:t>Educating the community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43CD2B-9160-40FC-B238-1804C79D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646" y="2447707"/>
            <a:ext cx="3319569" cy="336560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Solar instillation advice and support. Possibility for a group purchase scheme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Sustainability banners, sponsored by local businesses</a:t>
            </a:r>
          </a:p>
          <a:p>
            <a:r>
              <a:rPr lang="en-US" dirty="0">
                <a:ea typeface="Calibri"/>
                <a:cs typeface="Calibri"/>
              </a:rPr>
              <a:t>Pavement recycling bins. Plastic &amp; glass bottles, cans </a:t>
            </a:r>
            <a:r>
              <a:rPr lang="en-US" dirty="0" err="1">
                <a:ea typeface="Calibri"/>
                <a:cs typeface="Calibri"/>
              </a:rPr>
              <a:t>etc</a:t>
            </a:r>
          </a:p>
          <a:p>
            <a:r>
              <a:rPr lang="en-US" dirty="0">
                <a:ea typeface="Calibri"/>
                <a:cs typeface="Calibri"/>
              </a:rPr>
              <a:t>Approach local landowners for additional land for allotment creation</a:t>
            </a:r>
          </a:p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D726-714D-457B-0D35-2DA8F20BB3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5187" y="1393724"/>
            <a:ext cx="3317721" cy="1012363"/>
          </a:xfrm>
        </p:spPr>
        <p:txBody>
          <a:bodyPr lIns="91440" tIns="45720" rIns="91440" bIns="45720" anchor="t"/>
          <a:lstStyle/>
          <a:p>
            <a:r>
              <a:rPr lang="en-GB" dirty="0">
                <a:ea typeface="Calibri"/>
                <a:cs typeface="Calibri"/>
              </a:rPr>
              <a:t>Waste processing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191A93-3D1D-4E77-AD7E-00490FF6ABD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16852" y="2447706"/>
            <a:ext cx="3319569" cy="336560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/>
              <a:t>Colleagues to separate waste at source for recycling</a:t>
            </a:r>
            <a:br>
              <a:rPr lang="en-US" dirty="0"/>
            </a:br>
            <a:r>
              <a:rPr lang="en-US" dirty="0"/>
              <a:t>(multi-bins)</a:t>
            </a:r>
          </a:p>
          <a:p>
            <a:r>
              <a:rPr lang="en-US" dirty="0"/>
              <a:t>Reduction/elimination of the use of single use drinks bottles &amp; cans by colleagues</a:t>
            </a:r>
          </a:p>
          <a:p>
            <a:r>
              <a:rPr lang="en-US" dirty="0"/>
              <a:t>Use only sustainable gardening products/soils/peat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6B6EE6-2415-4EFC-A00B-D8ECAA72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7555" y="1422660"/>
            <a:ext cx="3317720" cy="1340312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Sustainable sourcing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1447B0-7DAE-44A9-A8BE-72B03AE0D2A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71347" y="2370542"/>
            <a:ext cx="3319569" cy="336560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/>
              <a:t>Create a questionnaire to establish all product and service suppliers commitments to sustainability </a:t>
            </a:r>
            <a:endParaRPr lang="en-US"/>
          </a:p>
          <a:p>
            <a:r>
              <a:rPr lang="en-US" dirty="0"/>
              <a:t>All service providers must complete a carbon footprint questionnaire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Source locally where possible</a:t>
            </a: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encil Crayons on a blue background">
            <a:extLst>
              <a:ext uri="{FF2B5EF4-FFF2-40B4-BE49-F238E27FC236}">
                <a16:creationId xmlns:a16="http://schemas.microsoft.com/office/drawing/2014/main" id="{9016DB7C-0F03-A5DF-CFA8-5EB28478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2" r="13802" b="-7"/>
          <a:stretch/>
        </p:blipFill>
        <p:spPr>
          <a:xfrm>
            <a:off x="5798822" y="57883"/>
            <a:ext cx="6393178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BD722-B312-7ECF-69B8-00E2DE24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351060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>
                <a:solidFill>
                  <a:schemeClr val="bg1"/>
                </a:solidFill>
                <a:ea typeface="Calibri Light"/>
                <a:cs typeface="Calibri Light"/>
              </a:rPr>
              <a:t>ACTION PLAN….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8287F-9F2C-9DA5-56B7-49E34A34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862376"/>
            <a:ext cx="4951001" cy="36445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700" dirty="0">
                <a:solidFill>
                  <a:schemeClr val="bg1"/>
                </a:solidFill>
                <a:ea typeface="Calibri"/>
                <a:cs typeface="Calibri"/>
              </a:rPr>
              <a:t>Create, market &amp; publish sustainability policy, mission statement and key objectives</a:t>
            </a:r>
          </a:p>
          <a:p>
            <a:r>
              <a:rPr lang="en-GB" sz="1700" dirty="0">
                <a:solidFill>
                  <a:schemeClr val="bg1"/>
                </a:solidFill>
                <a:ea typeface="Calibri"/>
                <a:cs typeface="Calibri"/>
              </a:rPr>
              <a:t>Select three projects to implement by 1st Jan 2024 and create a plan to support the objective</a:t>
            </a:r>
          </a:p>
          <a:p>
            <a:r>
              <a:rPr lang="en-GB" sz="1700" dirty="0">
                <a:solidFill>
                  <a:schemeClr val="bg1"/>
                </a:solidFill>
                <a:ea typeface="Calibri"/>
                <a:cs typeface="Calibri"/>
              </a:rPr>
              <a:t>Identify the barriers preventing long-term project progress and create a plan to remove those barriers</a:t>
            </a:r>
          </a:p>
          <a:p>
            <a:r>
              <a:rPr lang="en-GB" sz="1700" dirty="0">
                <a:solidFill>
                  <a:schemeClr val="bg1"/>
                </a:solidFill>
                <a:ea typeface="Calibri"/>
                <a:cs typeface="Calibri"/>
              </a:rPr>
              <a:t>Create a community engagement strategy and a plan to deliver it</a:t>
            </a:r>
          </a:p>
          <a:p>
            <a:r>
              <a:rPr lang="en-GB" sz="1700" dirty="0">
                <a:solidFill>
                  <a:schemeClr val="bg1"/>
                </a:solidFill>
                <a:ea typeface="Calibri"/>
                <a:cs typeface="Calibri"/>
              </a:rPr>
              <a:t>Define a crowdfunding &amp; sponsorship programme, then seek supporting resources from local and national businesses with a local presence</a:t>
            </a:r>
          </a:p>
          <a:p>
            <a:endParaRPr lang="en-GB" sz="17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GB" sz="17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GB" sz="17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83E58-2D61-64CE-6A6A-002BFA37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30843" y="1668603"/>
            <a:ext cx="5494116" cy="365125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bg1"/>
                </a:solidFill>
                <a:cs typeface="Calibri"/>
              </a:rPr>
              <a:t>QUICK WINS AND LONG-TERM AMBITIONS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1789C-1B6C-76BA-E5FD-BCFC194D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A7C93E-13A1-4404-9F2E-56E835DE27D9}" type="slidenum">
              <a:rPr lang="en-GB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24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D722-B312-7ECF-69B8-00E2DE24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n-GB" sz="3200">
                <a:ea typeface="Calibri Light"/>
                <a:cs typeface="Calibri Light"/>
              </a:rPr>
              <a:t>How can Southern Sheeting help?</a:t>
            </a:r>
            <a:endParaRPr lang="en-GB" sz="32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8287F-9F2C-9DA5-56B7-49E34A34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588669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b="1" dirty="0">
                <a:ea typeface="Calibri"/>
                <a:cs typeface="Calibri"/>
              </a:rPr>
              <a:t>Resource</a:t>
            </a:r>
            <a:r>
              <a:rPr lang="en-GB" sz="2000" dirty="0">
                <a:ea typeface="Calibri"/>
                <a:cs typeface="Calibri"/>
              </a:rPr>
              <a:t> – labour, equipment, materials &amp; finance</a:t>
            </a:r>
            <a:br>
              <a:rPr lang="en-GB" sz="2000" dirty="0">
                <a:ea typeface="Calibri"/>
                <a:cs typeface="Calibri"/>
              </a:rPr>
            </a:br>
            <a:endParaRPr lang="en-GB" sz="2000" dirty="0">
              <a:ea typeface="Calibri"/>
              <a:cs typeface="Calibri"/>
            </a:endParaRPr>
          </a:p>
          <a:p>
            <a:r>
              <a:rPr lang="en-GB" sz="2000" b="1" dirty="0">
                <a:ea typeface="Calibri"/>
                <a:cs typeface="Calibri"/>
              </a:rPr>
              <a:t>Contacts</a:t>
            </a:r>
            <a:r>
              <a:rPr lang="en-GB" sz="2000" dirty="0">
                <a:ea typeface="Calibri"/>
                <a:cs typeface="Calibri"/>
              </a:rPr>
              <a:t> – access to known third-party land management experts</a:t>
            </a:r>
            <a:br>
              <a:rPr lang="en-GB" sz="2000" dirty="0">
                <a:ea typeface="Calibri"/>
                <a:cs typeface="Calibri"/>
              </a:rPr>
            </a:br>
            <a:endParaRPr lang="en-GB" sz="2000" dirty="0">
              <a:ea typeface="Calibri"/>
              <a:cs typeface="Calibri"/>
            </a:endParaRPr>
          </a:p>
          <a:p>
            <a:r>
              <a:rPr lang="en-GB" sz="2000" b="1" dirty="0">
                <a:ea typeface="Calibri"/>
                <a:cs typeface="Calibri"/>
              </a:rPr>
              <a:t>Project management </a:t>
            </a:r>
            <a:r>
              <a:rPr lang="en-GB" sz="2000" dirty="0">
                <a:ea typeface="Calibri"/>
                <a:cs typeface="Calibri"/>
              </a:rPr>
              <a:t>– we can be a key stakeholder in delivery</a:t>
            </a:r>
          </a:p>
          <a:p>
            <a:endParaRPr lang="en-GB" sz="2000" dirty="0">
              <a:ea typeface="Calibri"/>
              <a:cs typeface="Calibri"/>
            </a:endParaRPr>
          </a:p>
        </p:txBody>
      </p:sp>
      <p:pic>
        <p:nvPicPr>
          <p:cNvPr id="7" name="Picture 6" descr="Construction work tools">
            <a:extLst>
              <a:ext uri="{FF2B5EF4-FFF2-40B4-BE49-F238E27FC236}">
                <a16:creationId xmlns:a16="http://schemas.microsoft.com/office/drawing/2014/main" id="{82A2EA2F-9948-0C63-C022-E8313EE3E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9" r="16149" b="-3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83E58-2D61-64CE-6A6A-002BFA37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50" y="6356350"/>
            <a:ext cx="3254356" cy="365125"/>
          </a:xfrm>
        </p:spPr>
        <p:txBody>
          <a:bodyPr>
            <a:normAutofit/>
          </a:bodyPr>
          <a:lstStyle/>
          <a:p>
            <a:pPr algn="l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1789C-1B6C-76BA-E5FD-BCFC194D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A7C93E-13A1-4404-9F2E-56E835DE27D9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4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Interactive Infographic">
            <a:extLst>
              <a:ext uri="{FF2B5EF4-FFF2-40B4-BE49-F238E27FC236}">
                <a16:creationId xmlns:a16="http://schemas.microsoft.com/office/drawing/2014/main" id="{0907D2FE-5501-4873-7267-4DAE1C79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86" r="6078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BD722-B312-7ECF-69B8-00E2DE24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8F0B1-87EB-AB73-8163-2540C2491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2" r="15788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1789C-1B6C-76BA-E5FD-BCFC194D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A7C93E-13A1-4404-9F2E-56E835DE27D9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9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BAC72-E6E9-7110-3F20-2E474E228FD2}"/>
              </a:ext>
            </a:extLst>
          </p:cNvPr>
          <p:cNvSpPr txBox="1"/>
          <p:nvPr/>
        </p:nvSpPr>
        <p:spPr>
          <a:xfrm>
            <a:off x="640080" y="2872899"/>
            <a:ext cx="4467701" cy="35413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Tom Hobbs 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Established L C Hobbs &amp; Sons 1969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Active member of National Farmer Union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School Governor for 20+ years of Sackville &amp; </a:t>
            </a:r>
            <a:r>
              <a:rPr lang="en-US" sz="2200" dirty="0" err="1"/>
              <a:t>Chequer</a:t>
            </a:r>
            <a:r>
              <a:rPr lang="en-US" sz="2200" dirty="0"/>
              <a:t> Mead/ The Meads</a:t>
            </a:r>
            <a:endParaRPr lang="en-US" sz="2200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Founded Southern Sheeting Supplies 1979</a:t>
            </a:r>
            <a:endParaRPr lang="en-US" sz="2200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Founded Deers Leap Bike Park 1995</a:t>
            </a:r>
            <a:endParaRPr lang="en-US" sz="2200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pic>
        <p:nvPicPr>
          <p:cNvPr id="4" name="Picture 4" descr="A person standing in a field&#10;&#10;Description automatically generated">
            <a:extLst>
              <a:ext uri="{FF2B5EF4-FFF2-40B4-BE49-F238E27FC236}">
                <a16:creationId xmlns:a16="http://schemas.microsoft.com/office/drawing/2014/main" id="{9FD49BF2-A7F6-A7A0-B4CB-A08420749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22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75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F0375-F0C6-AB67-A27E-C6E046F44F9B}"/>
              </a:ext>
            </a:extLst>
          </p:cNvPr>
          <p:cNvSpPr txBox="1"/>
          <p:nvPr/>
        </p:nvSpPr>
        <p:spPr>
          <a:xfrm>
            <a:off x="640080" y="2768367"/>
            <a:ext cx="4481989" cy="3903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Tony Hobbs </a:t>
            </a:r>
            <a:br>
              <a:rPr lang="en-US" sz="3200" b="1" dirty="0"/>
            </a:br>
            <a:endParaRPr lang="en-US" sz="2200" b="1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MD of Southern Sheeting since 1997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a typeface="Calibri"/>
                <a:cs typeface="Calibri"/>
              </a:rPr>
              <a:t>Grown Southern Sheeting from £</a:t>
            </a:r>
            <a:r>
              <a:rPr lang="en-US" sz="1900" dirty="0" err="1">
                <a:ea typeface="Calibri"/>
                <a:cs typeface="Calibri"/>
              </a:rPr>
              <a:t>1.5m</a:t>
            </a:r>
            <a:r>
              <a:rPr lang="en-US" sz="1900" dirty="0">
                <a:ea typeface="Calibri"/>
                <a:cs typeface="Calibri"/>
              </a:rPr>
              <a:t> to £</a:t>
            </a:r>
            <a:r>
              <a:rPr lang="en-US" sz="1900" dirty="0" err="1">
                <a:ea typeface="Calibri"/>
                <a:cs typeface="Calibri"/>
              </a:rPr>
              <a:t>20m</a:t>
            </a:r>
            <a:r>
              <a:rPr lang="en-US" sz="1900" dirty="0">
                <a:ea typeface="Calibri"/>
                <a:cs typeface="Calibri"/>
              </a:rPr>
              <a:t>+ and 7 employees to 65+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Manages </a:t>
            </a:r>
            <a:r>
              <a:rPr lang="en-US" sz="1900" dirty="0" err="1"/>
              <a:t>300Ac</a:t>
            </a:r>
            <a:r>
              <a:rPr lang="en-US" sz="1900" dirty="0"/>
              <a:t> across 3 farms around East Grinstead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a typeface="Calibri"/>
                <a:cs typeface="Calibri"/>
              </a:rPr>
              <a:t>Director of South East Fabricators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a typeface="Calibri"/>
                <a:cs typeface="Calibri"/>
              </a:rPr>
              <a:t>Active Scouting &amp; Girlguiding Leader for 25 years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a typeface="Calibri"/>
                <a:cs typeface="Calibri"/>
              </a:rPr>
              <a:t>Loves the natural environment; keen walker &amp; gardener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ea typeface="Calibri"/>
              <a:cs typeface="Calibri"/>
            </a:endParaRPr>
          </a:p>
        </p:txBody>
      </p:sp>
      <p:pic>
        <p:nvPicPr>
          <p:cNvPr id="1026" name="Picture 2" descr="Meet The Team - Southern Sheeting">
            <a:extLst>
              <a:ext uri="{FF2B5EF4-FFF2-40B4-BE49-F238E27FC236}">
                <a16:creationId xmlns:a16="http://schemas.microsoft.com/office/drawing/2014/main" id="{0AC208F2-712D-8669-28F8-5B6246DB9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24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6D77B-1F15-38D2-B6AB-04D936CA6C62}"/>
              </a:ext>
            </a:extLst>
          </p:cNvPr>
          <p:cNvSpPr txBox="1"/>
          <p:nvPr/>
        </p:nvSpPr>
        <p:spPr>
          <a:xfrm>
            <a:off x="640080" y="2872899"/>
            <a:ext cx="4510564" cy="36310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Nick Hobbs</a:t>
            </a:r>
            <a:r>
              <a:rPr lang="en-US" sz="2200" b="1" dirty="0"/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Founded South East Fabricators 2010 (sheet metal fabrication)</a:t>
            </a:r>
            <a:endParaRPr lang="en-US" sz="2200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Employs 14 local staff, 8 of whom live in East Grinstead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Director of Southern Sheeting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Member of Rotary Club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Enjoys militaria and gardening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pic>
        <p:nvPicPr>
          <p:cNvPr id="2" name="Picture 2" descr="A person wearing glasses and a grey polo shirt&#10;&#10;Description automatically generated">
            <a:extLst>
              <a:ext uri="{FF2B5EF4-FFF2-40B4-BE49-F238E27FC236}">
                <a16:creationId xmlns:a16="http://schemas.microsoft.com/office/drawing/2014/main" id="{F183549E-4573-0038-2B77-E72517C05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1" r="-1" b="303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92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map with blue points on it&#10;&#10;Description automatically generated">
            <a:extLst>
              <a:ext uri="{FF2B5EF4-FFF2-40B4-BE49-F238E27FC236}">
                <a16:creationId xmlns:a16="http://schemas.microsoft.com/office/drawing/2014/main" id="{79FCCA25-F7AD-0335-8CAB-64F682F7C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9" r="1486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4" descr="A group of people in matching vests posing for a photo&#10;&#10;Description automatically generated">
            <a:extLst>
              <a:ext uri="{FF2B5EF4-FFF2-40B4-BE49-F238E27FC236}">
                <a16:creationId xmlns:a16="http://schemas.microsoft.com/office/drawing/2014/main" id="{387E8B1D-3CD4-ED2E-D4FC-1EF1190D4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2" r="27641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6DECF-C8BD-7B09-C392-38ED8C398E83}"/>
              </a:ext>
            </a:extLst>
          </p:cNvPr>
          <p:cNvSpPr txBox="1"/>
          <p:nvPr/>
        </p:nvSpPr>
        <p:spPr>
          <a:xfrm>
            <a:off x="61837" y="932689"/>
            <a:ext cx="3148969" cy="27510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Who are Southern Sheeting ?</a:t>
            </a:r>
            <a:r>
              <a:rPr lang="en-US" dirty="0">
                <a:cs typeface="Calibri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i="1" dirty="0"/>
              <a:t>The Company</a:t>
            </a:r>
          </a:p>
          <a:p>
            <a:pPr marL="7429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Two East Grinstead based depots </a:t>
            </a:r>
          </a:p>
          <a:p>
            <a:pPr marL="7429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New Midlands depot opened 2023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Employs 65 staff, most of whom live locally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£20m Turnover 2022/23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Rated 4.9 on Trustpilot</a:t>
            </a:r>
            <a:endParaRPr lang="en-US" sz="1400" b="1" dirty="0">
              <a:cs typeface="Calibri"/>
            </a:endParaRPr>
          </a:p>
          <a:p>
            <a:pPr marL="457200">
              <a:lnSpc>
                <a:spcPct val="90000"/>
              </a:lnSpc>
              <a:spcAft>
                <a:spcPts val="600"/>
              </a:spcAft>
            </a:pPr>
            <a:endParaRPr lang="en-US" sz="1400" b="1" i="1" dirty="0"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7B25A3-EAA3-6F11-9366-F855AE71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A7C93E-13A1-4404-9F2E-56E835DE27D9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DAA12-1779-0925-BE0F-3CC9FF69C87D}"/>
              </a:ext>
            </a:extLst>
          </p:cNvPr>
          <p:cNvSpPr txBox="1"/>
          <p:nvPr/>
        </p:nvSpPr>
        <p:spPr>
          <a:xfrm>
            <a:off x="8089725" y="709807"/>
            <a:ext cx="20354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cs typeface="Calibri"/>
              </a:rPr>
              <a:t>Staff locations local to East Grinstead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90ED9-2598-8369-9BD7-886C4575A972}"/>
              </a:ext>
            </a:extLst>
          </p:cNvPr>
          <p:cNvSpPr txBox="1"/>
          <p:nvPr/>
        </p:nvSpPr>
        <p:spPr>
          <a:xfrm>
            <a:off x="70561" y="3622730"/>
            <a:ext cx="3148969" cy="27510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i="1" dirty="0"/>
              <a:t>The Community</a:t>
            </a:r>
          </a:p>
          <a:p>
            <a:pPr marL="4572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Supporters of several charities and volunteering days  for :</a:t>
            </a:r>
            <a:endParaRPr lang="en-US" sz="1400" b="1" dirty="0"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EG Lions Club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Crawley Open House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Bluebell Railway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Ashdown Forest Conservators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Golden Lions Children’s trust</a:t>
            </a:r>
            <a:endParaRPr lang="en-US" sz="1400" b="1" dirty="0">
              <a:ea typeface="Calibri"/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East Park - Riding for the Disabled</a:t>
            </a:r>
            <a:endParaRPr lang="en-US" sz="1400" b="1" dirty="0">
              <a:ea typeface="Calibri"/>
              <a:cs typeface="Calibri"/>
            </a:endParaRPr>
          </a:p>
          <a:p>
            <a:pPr marL="457200">
              <a:lnSpc>
                <a:spcPct val="90000"/>
              </a:lnSpc>
              <a:spcAft>
                <a:spcPts val="600"/>
              </a:spcAft>
            </a:pPr>
            <a:endParaRPr lang="en-US" sz="1400" b="1" i="1" dirty="0"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3472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48D44-B787-8D2B-681A-D0A8B5F9B11F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Why are we 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552E3-302E-BBB2-760B-49297A572332}"/>
              </a:ext>
            </a:extLst>
          </p:cNvPr>
          <p:cNvSpPr txBox="1"/>
          <p:nvPr/>
        </p:nvSpPr>
        <p:spPr>
          <a:xfrm>
            <a:off x="6513788" y="1818947"/>
            <a:ext cx="4840010" cy="467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2019 we launched our 5-year Growth Plan: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FFC000"/>
              </a:solidFill>
            </a:endParaRP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National Expansion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</a:rPr>
              <a:t>Best in Class eCommerce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</a:rPr>
              <a:t>Market </a:t>
            </a:r>
            <a:r>
              <a:rPr lang="en-US" sz="2000" b="1" dirty="0" err="1">
                <a:solidFill>
                  <a:srgbClr val="FFC000"/>
                </a:solidFill>
              </a:rPr>
              <a:t>Focussed</a:t>
            </a:r>
            <a:endParaRPr lang="en-US" sz="2000" b="1" dirty="0">
              <a:solidFill>
                <a:srgbClr val="FFC000"/>
              </a:solidFill>
            </a:endParaRP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</a:rPr>
              <a:t>Customer Promises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2022 we added: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" dirty="0"/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</a:rPr>
              <a:t>Grow and Value Our People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2023 we added: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" dirty="0"/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Sustainability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626F0-DCEF-A315-6033-F779FF270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2" y="1603411"/>
            <a:ext cx="6123358" cy="38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3F11C-B1D4-59EB-4536-AA76CE86C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05"/>
          <a:stretch/>
        </p:blipFill>
        <p:spPr>
          <a:xfrm>
            <a:off x="5496233" y="-5506"/>
            <a:ext cx="6692720" cy="6863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73782-4D27-B4E5-5F4A-7997B618B69D}"/>
              </a:ext>
            </a:extLst>
          </p:cNvPr>
          <p:cNvSpPr txBox="1"/>
          <p:nvPr/>
        </p:nvSpPr>
        <p:spPr>
          <a:xfrm>
            <a:off x="292100" y="2916113"/>
            <a:ext cx="5105399" cy="3631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Martin Clay</a:t>
            </a:r>
            <a:endParaRPr lang="en-US" sz="2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ea typeface="Calibri"/>
                <a:cs typeface="Calibri"/>
              </a:rPr>
              <a:t>ASDA - Head of Distribution Non Food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ea typeface="Calibri"/>
                <a:cs typeface="Calibri"/>
              </a:rPr>
              <a:t>New Look - Supply Chain Management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ea typeface="Calibri"/>
                <a:cs typeface="Calibri"/>
              </a:rPr>
              <a:t>NRS Healthcare – Supply Chain/Logistics</a:t>
            </a:r>
            <a:br>
              <a:rPr lang="en-GB" sz="2200" dirty="0">
                <a:ea typeface="Calibri"/>
                <a:cs typeface="Calibri"/>
              </a:rPr>
            </a:br>
            <a:endParaRPr lang="en-GB" sz="2200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ea typeface="Calibri"/>
                <a:cs typeface="Calibri"/>
              </a:rPr>
              <a:t>P/T Lecturer Loughborough University</a:t>
            </a:r>
            <a:br>
              <a:rPr lang="en-GB" sz="2200" dirty="0">
                <a:ea typeface="Calibri"/>
                <a:cs typeface="Calibri"/>
              </a:rPr>
            </a:br>
            <a:r>
              <a:rPr lang="en-GB" sz="2200" dirty="0">
                <a:ea typeface="Calibri"/>
                <a:cs typeface="Calibri"/>
              </a:rPr>
              <a:t>(Retailing, eCommerce &amp; Sustainability)</a:t>
            </a:r>
            <a:endParaRPr lang="en-US" sz="2200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BE07-1AF7-B701-4363-E296B6C118CB}"/>
              </a:ext>
            </a:extLst>
          </p:cNvPr>
          <p:cNvSpPr txBox="1"/>
          <p:nvPr/>
        </p:nvSpPr>
        <p:spPr>
          <a:xfrm>
            <a:off x="403935" y="364459"/>
            <a:ext cx="1996366" cy="12849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65000"/>
                  </a:schemeClr>
                </a:solidFill>
                <a:ea typeface="Calibri"/>
                <a:cs typeface="Calibri"/>
              </a:rPr>
              <a:t>Consultant Operations Director</a:t>
            </a:r>
            <a:endParaRPr lang="en-US" sz="2200" b="1" dirty="0">
              <a:solidFill>
                <a:schemeClr val="tx1">
                  <a:lumMod val="65000"/>
                </a:schemeClr>
              </a:solidFill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48D44-B787-8D2B-681A-D0A8B5F9B11F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Our work programme…</a:t>
            </a:r>
          </a:p>
        </p:txBody>
      </p:sp>
      <p:pic>
        <p:nvPicPr>
          <p:cNvPr id="6" name="Picture 5" descr="White puzzle with one red piece">
            <a:extLst>
              <a:ext uri="{FF2B5EF4-FFF2-40B4-BE49-F238E27FC236}">
                <a16:creationId xmlns:a16="http://schemas.microsoft.com/office/drawing/2014/main" id="{AB34907A-3683-2FDD-69A8-153AB6C1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8" r="24092" b="-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552E3-302E-BBB2-760B-49297A572332}"/>
              </a:ext>
            </a:extLst>
          </p:cNvPr>
          <p:cNvSpPr txBox="1"/>
          <p:nvPr/>
        </p:nvSpPr>
        <p:spPr>
          <a:xfrm>
            <a:off x="6449494" y="1818946"/>
            <a:ext cx="4840010" cy="4588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Our </a:t>
            </a:r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SUSTAINABILITY WORKSTREAMS</a:t>
            </a:r>
            <a:r>
              <a:rPr lang="en-US" dirty="0"/>
              <a:t>: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UK Logistics (Operations)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International Supply Chain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Admin, Premises &amp; IT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Circularity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Employees &amp; Community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u="sng" dirty="0">
              <a:solidFill>
                <a:schemeClr val="accent1"/>
              </a:solidFill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100" dirty="0"/>
              <a:t>We are here delivering against our </a:t>
            </a:r>
            <a:br>
              <a:rPr lang="en-US" sz="2100" dirty="0"/>
            </a:br>
            <a:r>
              <a:rPr lang="en-US" sz="2400" b="1" dirty="0">
                <a:solidFill>
                  <a:srgbClr val="FFC000"/>
                </a:solidFill>
              </a:rPr>
              <a:t>Employees &amp; Community</a:t>
            </a:r>
            <a:r>
              <a:rPr lang="en-US" sz="2100" b="1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outreach programme – to make a positive difference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Engaged with EGTC (Julie &amp; Harry) to see</a:t>
            </a:r>
            <a:br>
              <a:rPr lang="en-US" dirty="0"/>
            </a:br>
            <a:r>
              <a:rPr lang="en-US" dirty="0"/>
              <a:t> what opportunities may exist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Became apparent the EGTC sustainability</a:t>
            </a:r>
            <a:br>
              <a:rPr lang="en-US" dirty="0"/>
            </a:br>
            <a:r>
              <a:rPr lang="en-US" dirty="0"/>
              <a:t> programme was thin (tactically orientated)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SSS believe it can assist EGTC in this area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6155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2B19F1-827B-4D29-A0BB-81814D5A90F0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71af3243-3dd4-4a8d-8c0d-dd76da1f02a5"/>
    <ds:schemaRef ds:uri="http://schemas.microsoft.com/sharepoint/v3"/>
    <ds:schemaRef ds:uri="230e9df3-be65-4c73-a93b-d1236ebd677e"/>
    <ds:schemaRef ds:uri="http://www.w3.org/XML/1998/namespace"/>
    <ds:schemaRef ds:uri="16c05727-aa75-4e4a-9b5f-8a80a1165891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B5E3B5A-BC69-49FF-8D6A-CC47CD1026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5E2802-9433-4964-B550-6B2C67F9376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1671</Words>
  <Application>Microsoft Office PowerPoint</Application>
  <PresentationFormat>Widescreen</PresentationFormat>
  <Paragraphs>265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Avenir Next LT Pro</vt:lpstr>
      <vt:lpstr>AvenirNext LT Pro Medium</vt:lpstr>
      <vt:lpstr>Calibri</vt:lpstr>
      <vt:lpstr>Calibri Light</vt:lpstr>
      <vt:lpstr>Office Theme</vt:lpstr>
      <vt:lpstr>Office Theme</vt:lpstr>
      <vt:lpstr>East Grinstead Town Council Sustainability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Recommended Approach  What might the first steps be….</vt:lpstr>
      <vt:lpstr>Recommendation….</vt:lpstr>
      <vt:lpstr>Create &amp; Publish a Mission Statement</vt:lpstr>
      <vt:lpstr>Create and Publish a Sustainability Policy</vt:lpstr>
      <vt:lpstr>PowerPoint Presentation</vt:lpstr>
      <vt:lpstr>Potential Focus Areas</vt:lpstr>
      <vt:lpstr>Pillar One – The Natural Environment</vt:lpstr>
      <vt:lpstr>Pillar Two – Community Wellbeing</vt:lpstr>
      <vt:lpstr>Pillar Three – Reimbursing the Community</vt:lpstr>
      <vt:lpstr>Pillar Four – Energy </vt:lpstr>
      <vt:lpstr>Pillar Five – Recycling &amp; Circularity </vt:lpstr>
      <vt:lpstr>ACTION PLAN….</vt:lpstr>
      <vt:lpstr>How can Southern Sheeting help?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Grinstead Town Council Sustainability Proposal</dc:title>
  <dc:creator/>
  <cp:lastModifiedBy/>
  <cp:revision>1885</cp:revision>
  <dcterms:created xsi:type="dcterms:W3CDTF">2021-02-07T10:03:27Z</dcterms:created>
  <dcterms:modified xsi:type="dcterms:W3CDTF">2023-10-02T14:57:56Z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